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1"/>
  </p:sldMasterIdLst>
  <p:sldIdLst>
    <p:sldId id="256" r:id="rId2"/>
    <p:sldId id="263" r:id="rId3"/>
    <p:sldId id="257" r:id="rId4"/>
    <p:sldId id="261" r:id="rId5"/>
    <p:sldId id="258" r:id="rId6"/>
    <p:sldId id="259" r:id="rId7"/>
    <p:sldId id="264" r:id="rId8"/>
    <p:sldId id="260" r:id="rId9"/>
    <p:sldId id="268" r:id="rId10"/>
    <p:sldId id="262" r:id="rId11"/>
    <p:sldId id="265" r:id="rId12"/>
    <p:sldId id="267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3"/>
  </p:normalViewPr>
  <p:slideViewPr>
    <p:cSldViewPr snapToGrid="0" snapToObjects="1">
      <p:cViewPr varScale="1">
        <p:scale>
          <a:sx n="73" d="100"/>
          <a:sy n="73" d="100"/>
        </p:scale>
        <p:origin x="10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smtClean="0"/>
              <a:pPr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598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222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955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454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00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859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53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443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9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058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292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527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2479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9264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3086D93-FCAC-47E0-A2EE-787E62CA814C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068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654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10/3/2017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660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6503"/>
            <a:ext cx="6658622" cy="2550877"/>
          </a:xfrm>
        </p:spPr>
        <p:txBody>
          <a:bodyPr/>
          <a:lstStyle/>
          <a:p>
            <a:r>
              <a:rPr lang="en-GB" dirty="0" smtClean="0"/>
              <a:t>Year 10 Curriculum Evening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n-GB" sz="2400" dirty="0" smtClean="0"/>
          </a:p>
          <a:p>
            <a:r>
              <a:rPr lang="en-GB" sz="2400" dirty="0" smtClean="0"/>
              <a:t>Ms G Barrett </a:t>
            </a:r>
          </a:p>
          <a:p>
            <a:r>
              <a:rPr lang="en-GB" sz="2400" dirty="0" smtClean="0"/>
              <a:t>Ms L Brennan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62459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2400" dirty="0" smtClean="0"/>
              <a:t>New GCSE levels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2400" dirty="0" smtClean="0"/>
              <a:t>Equivalence between GCSE grades and levels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2400" dirty="0" smtClean="0"/>
              <a:t>Impact on students</a:t>
            </a:r>
          </a:p>
          <a:p>
            <a:pPr marL="745236" lvl="1" indent="-342900" defTabSz="914400">
              <a:spcBef>
                <a:spcPts val="0"/>
              </a:spcBef>
              <a:buClrTx/>
              <a:buSzTx/>
              <a:buFont typeface="+mj-lt"/>
              <a:buAutoNum type="alphaLcParenR"/>
            </a:pPr>
            <a:r>
              <a:rPr lang="en-GB" sz="2400" dirty="0" smtClean="0"/>
              <a:t>What a ‘good pass’ looks like</a:t>
            </a:r>
          </a:p>
          <a:p>
            <a:pPr marL="745236" lvl="1" indent="-342900" defTabSz="914400">
              <a:spcBef>
                <a:spcPts val="0"/>
              </a:spcBef>
              <a:buClrTx/>
              <a:buSzTx/>
              <a:buFont typeface="+mj-lt"/>
              <a:buAutoNum type="alphaLcParenR"/>
            </a:pPr>
            <a:r>
              <a:rPr lang="en-GB" sz="2400" dirty="0" smtClean="0"/>
              <a:t>Colleges, employers and universities</a:t>
            </a:r>
          </a:p>
          <a:p>
            <a:pPr marL="745236" lvl="1" indent="-342900" defTabSz="914400">
              <a:spcBef>
                <a:spcPts val="0"/>
              </a:spcBef>
              <a:buClrTx/>
              <a:buSzTx/>
              <a:buFont typeface="+mj-lt"/>
              <a:buAutoNum type="alphaLcParenR"/>
            </a:pPr>
            <a:r>
              <a:rPr lang="en-GB" sz="2400" dirty="0" smtClean="0"/>
              <a:t>Increased demand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2400" dirty="0" smtClean="0"/>
              <a:t>Impact on schools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4158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New GCSE levels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390618" cy="3530600"/>
          </a:xfrm>
        </p:spPr>
        <p:txBody>
          <a:bodyPr>
            <a:normAutofit/>
          </a:bodyPr>
          <a:lstStyle/>
          <a:p>
            <a:pPr defTabSz="914400">
              <a:spcBef>
                <a:spcPts val="0"/>
              </a:spcBef>
              <a:buClrTx/>
              <a:buSzTx/>
            </a:pPr>
            <a:r>
              <a:rPr lang="en-GB" sz="2400" dirty="0" smtClean="0"/>
              <a:t>The GCSE’s your children are taking will not be graded A*-G as has traditionally been the </a:t>
            </a:r>
            <a:r>
              <a:rPr lang="en-GB" sz="2400" dirty="0" smtClean="0">
                <a:solidFill>
                  <a:schemeClr val="tx1"/>
                </a:solidFill>
              </a:rPr>
              <a:t>case.</a:t>
            </a:r>
          </a:p>
          <a:p>
            <a:pPr defTabSz="914400">
              <a:spcBef>
                <a:spcPts val="0"/>
              </a:spcBef>
              <a:buClrTx/>
              <a:buSzTx/>
            </a:pPr>
            <a:endParaRPr lang="en-GB" sz="2400" dirty="0">
              <a:solidFill>
                <a:schemeClr val="tx1"/>
              </a:solidFill>
            </a:endParaRPr>
          </a:p>
          <a:p>
            <a:pPr defTabSz="914400">
              <a:spcBef>
                <a:spcPts val="0"/>
              </a:spcBef>
              <a:buClrTx/>
              <a:buSzTx/>
            </a:pPr>
            <a:r>
              <a:rPr lang="en-GB" sz="2400" dirty="0" smtClean="0">
                <a:solidFill>
                  <a:schemeClr val="accent2"/>
                </a:solidFill>
              </a:rPr>
              <a:t>Instead</a:t>
            </a:r>
            <a:r>
              <a:rPr lang="en-GB" sz="2400" dirty="0" smtClean="0">
                <a:solidFill>
                  <a:schemeClr val="tx1"/>
                </a:solidFill>
              </a:rPr>
              <a:t> </a:t>
            </a:r>
            <a:r>
              <a:rPr lang="en-GB" sz="2400" dirty="0" smtClean="0">
                <a:solidFill>
                  <a:schemeClr val="accent2"/>
                </a:solidFill>
              </a:rPr>
              <a:t>they will be levelled from 9-1</a:t>
            </a:r>
            <a:r>
              <a:rPr lang="en-GB" sz="2400" dirty="0" smtClean="0"/>
              <a:t>, with 9 being the highest and 1 the lowest level.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28995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Grade and level equivalencies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3021818" cy="3530600"/>
          </a:xfrm>
        </p:spPr>
        <p:txBody>
          <a:bodyPr>
            <a:normAutofit/>
          </a:bodyPr>
          <a:lstStyle/>
          <a:p>
            <a:r>
              <a:rPr lang="en-GB" sz="2400" dirty="0" smtClean="0">
                <a:solidFill>
                  <a:schemeClr val="accent2"/>
                </a:solidFill>
              </a:rPr>
              <a:t>There is no direct translation between grades and levels,</a:t>
            </a:r>
            <a:r>
              <a:rPr lang="en-GB" sz="2400" dirty="0" smtClean="0"/>
              <a:t> but as a rough guide</a:t>
            </a:r>
            <a:endParaRPr lang="en-GB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854950"/>
              </p:ext>
            </p:extLst>
          </p:nvPr>
        </p:nvGraphicFramePr>
        <p:xfrm>
          <a:off x="4864100" y="2336800"/>
          <a:ext cx="3733800" cy="3954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05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Grade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Level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A*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8.5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5.5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1.5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5100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Grade and level equivalencies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3021818" cy="3530600"/>
          </a:xfrm>
        </p:spPr>
        <p:txBody>
          <a:bodyPr>
            <a:normAutofit/>
          </a:bodyPr>
          <a:lstStyle/>
          <a:p>
            <a:r>
              <a:rPr lang="en-GB" sz="2400" dirty="0" smtClean="0">
                <a:solidFill>
                  <a:schemeClr val="accent2"/>
                </a:solidFill>
              </a:rPr>
              <a:t>There is no direct translation between grades and levels</a:t>
            </a:r>
            <a:r>
              <a:rPr lang="en-GB" sz="2400" dirty="0" smtClean="0"/>
              <a:t>, but as a rough guide</a:t>
            </a:r>
            <a:endParaRPr lang="en-GB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309967"/>
              </p:ext>
            </p:extLst>
          </p:nvPr>
        </p:nvGraphicFramePr>
        <p:xfrm>
          <a:off x="4864100" y="2336800"/>
          <a:ext cx="3733800" cy="3954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05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Grade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Level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9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A*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8.5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6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B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5.5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C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F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1.5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59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G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401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3a) Expected  attainment, or </a:t>
            </a:r>
            <a:br>
              <a:rPr lang="en-GB" dirty="0" smtClean="0"/>
            </a:br>
            <a:r>
              <a:rPr lang="en-GB" dirty="0" smtClean="0"/>
              <a:t>‘a good pass’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377918" cy="398780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Previously the expected attainment required to progress to A level courses or required by universities was a GCSE grade C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Under the new system the expected threshold is a GCSE level 5</a:t>
            </a:r>
          </a:p>
          <a:p>
            <a:pPr lvl="1"/>
            <a:r>
              <a:rPr lang="en-GB" sz="2200" dirty="0" smtClean="0">
                <a:solidFill>
                  <a:schemeClr val="tx1"/>
                </a:solidFill>
              </a:rPr>
              <a:t>This is roughly equivalent to a current grade B.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So the level of demand for a good pass has increased.</a:t>
            </a:r>
            <a:endParaRPr lang="en-GB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321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3b) Colleges, employers and universities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377918" cy="398780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During this transitional period sixth form colleges, employers and universities may have </a:t>
            </a:r>
            <a:r>
              <a:rPr lang="en-GB" sz="2400" dirty="0" smtClean="0">
                <a:solidFill>
                  <a:schemeClr val="accent2"/>
                </a:solidFill>
              </a:rPr>
              <a:t>less clarity about entry requirements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There is no data which they can use to make direct comparisons with previous cohorts.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It will be more difficult for them to understand the ’currency’ of your children’s qualifications</a:t>
            </a:r>
            <a:endParaRPr lang="en-GB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72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3c) Increased demand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327118" cy="436880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At the same time as the grading changes, the </a:t>
            </a:r>
            <a:r>
              <a:rPr lang="en-GB" sz="2400" dirty="0" smtClean="0">
                <a:solidFill>
                  <a:schemeClr val="accent2"/>
                </a:solidFill>
              </a:rPr>
              <a:t>GCSE syllabi have changed</a:t>
            </a:r>
            <a:r>
              <a:rPr lang="en-GB" sz="2400" dirty="0" smtClean="0"/>
              <a:t>.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Content has become more demanding</a:t>
            </a:r>
            <a:r>
              <a:rPr lang="en-GB" sz="2400" dirty="0" smtClean="0"/>
              <a:t>, stretched towards what was previously A level content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Question styles have changed </a:t>
            </a:r>
            <a:r>
              <a:rPr lang="en-GB" sz="2400" dirty="0" smtClean="0">
                <a:solidFill>
                  <a:schemeClr val="tx1"/>
                </a:solidFill>
              </a:rPr>
              <a:t>requiring more independent thought, problem solving and essay writing skills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The expected level of response to exam questions has increased.</a:t>
            </a:r>
            <a:endParaRPr lang="en-GB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16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3c) Increased demand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708118" cy="3530600"/>
          </a:xfrm>
        </p:spPr>
        <p:txBody>
          <a:bodyPr>
            <a:noAutofit/>
          </a:bodyPr>
          <a:lstStyle/>
          <a:p>
            <a:r>
              <a:rPr lang="en-GB" sz="2400" dirty="0"/>
              <a:t>E</a:t>
            </a:r>
            <a:r>
              <a:rPr lang="en-GB" sz="2400" dirty="0" smtClean="0"/>
              <a:t>xams </a:t>
            </a:r>
            <a:r>
              <a:rPr lang="en-GB" sz="2400" dirty="0"/>
              <a:t>will be taken at the end of the two-year course rather than </a:t>
            </a:r>
            <a:r>
              <a:rPr lang="en-GB" sz="2400" dirty="0" smtClean="0"/>
              <a:t>as modules</a:t>
            </a:r>
            <a:r>
              <a:rPr lang="en-GB" sz="2400" dirty="0"/>
              <a:t>.</a:t>
            </a:r>
          </a:p>
          <a:p>
            <a:r>
              <a:rPr lang="en-GB" sz="2400" dirty="0" smtClean="0"/>
              <a:t>There will be more substantial </a:t>
            </a:r>
            <a:r>
              <a:rPr lang="en-GB" sz="2400" dirty="0"/>
              <a:t>texts in English literature and a number of new topics in </a:t>
            </a:r>
            <a:r>
              <a:rPr lang="en-GB" sz="2400" dirty="0" smtClean="0"/>
              <a:t>Maths</a:t>
            </a:r>
            <a:r>
              <a:rPr lang="en-GB" sz="2400" dirty="0"/>
              <a:t>.</a:t>
            </a:r>
          </a:p>
          <a:p>
            <a:r>
              <a:rPr lang="en-GB" sz="2400" dirty="0" smtClean="0"/>
              <a:t>Everyone </a:t>
            </a:r>
            <a:r>
              <a:rPr lang="en-GB" sz="2400" dirty="0"/>
              <a:t>will have to do at least two science </a:t>
            </a:r>
            <a:r>
              <a:rPr lang="en-GB" sz="2400" dirty="0" smtClean="0"/>
              <a:t>GCSEs</a:t>
            </a:r>
          </a:p>
          <a:p>
            <a:r>
              <a:rPr lang="en-GB" sz="2400" dirty="0" smtClean="0"/>
              <a:t>Coursework </a:t>
            </a:r>
            <a:r>
              <a:rPr lang="en-GB" sz="2400" dirty="0"/>
              <a:t>and controlled assessment </a:t>
            </a:r>
            <a:r>
              <a:rPr lang="en-GB" sz="2400" dirty="0" smtClean="0"/>
              <a:t>has disappeared from </a:t>
            </a:r>
            <a:r>
              <a:rPr lang="en-GB" sz="2400" dirty="0"/>
              <a:t>most subjects, apart from practical ones such as </a:t>
            </a:r>
            <a:r>
              <a:rPr lang="en-GB" sz="2400" dirty="0" smtClean="0"/>
              <a:t>Art, Food and Drama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1072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4) How schools are measured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530318" cy="3530600"/>
          </a:xfrm>
        </p:spPr>
        <p:txBody>
          <a:bodyPr>
            <a:normAutofit/>
          </a:bodyPr>
          <a:lstStyle/>
          <a:p>
            <a:pPr defTabSz="914400">
              <a:spcBef>
                <a:spcPts val="0"/>
              </a:spcBef>
              <a:buClrTx/>
              <a:buSzTx/>
            </a:pPr>
            <a:r>
              <a:rPr lang="en-GB" sz="2400" dirty="0" smtClean="0"/>
              <a:t>Schools have for some years measured by what percentage of pupils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r>
              <a:rPr lang="en-GB" sz="2200" dirty="0" smtClean="0"/>
              <a:t>Achieve 5 or more A*-C grades (including in English and Maths)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r>
              <a:rPr lang="en-GB" sz="2200" dirty="0" smtClean="0"/>
              <a:t>Make ’expected progress’ in English and Maths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668168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4) How schools are measured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747355" cy="4239146"/>
          </a:xfrm>
        </p:spPr>
        <p:txBody>
          <a:bodyPr>
            <a:normAutofit/>
          </a:bodyPr>
          <a:lstStyle/>
          <a:p>
            <a:pPr defTabSz="914400">
              <a:spcBef>
                <a:spcPts val="0"/>
              </a:spcBef>
              <a:buClrTx/>
              <a:buSzTx/>
            </a:pPr>
            <a:r>
              <a:rPr lang="en-GB" sz="2400" dirty="0" smtClean="0"/>
              <a:t>School performance will now be measured by 5 key indicators: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r>
              <a:rPr lang="en-GB" sz="2000" dirty="0" smtClean="0"/>
              <a:t>Attainment 8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r>
              <a:rPr lang="en-GB" sz="2000" dirty="0" smtClean="0"/>
              <a:t>Progress 8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r>
              <a:rPr lang="en-GB" sz="2000" dirty="0" smtClean="0"/>
              <a:t>% of pupils who attain the ’basics’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r>
              <a:rPr lang="en-GB" sz="2000" dirty="0" smtClean="0"/>
              <a:t>% of pupils who attain the notional E-</a:t>
            </a:r>
            <a:r>
              <a:rPr lang="en-GB" sz="2000" dirty="0" err="1" smtClean="0"/>
              <a:t>Bacc</a:t>
            </a:r>
            <a:r>
              <a:rPr lang="en-GB" sz="2000" dirty="0" smtClean="0"/>
              <a:t> qualification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r>
              <a:rPr lang="en-GB" sz="2000" dirty="0" smtClean="0"/>
              <a:t>Destination data - where year 11 pupils end up</a:t>
            </a:r>
          </a:p>
          <a:p>
            <a:pPr lvl="1" defTabSz="914400">
              <a:spcBef>
                <a:spcPts val="0"/>
              </a:spcBef>
              <a:buClrTx/>
              <a:buSzTx/>
            </a:pPr>
            <a:endParaRPr lang="en-GB" sz="2000" dirty="0"/>
          </a:p>
          <a:p>
            <a:pPr defTabSz="914400">
              <a:spcBef>
                <a:spcPts val="0"/>
              </a:spcBef>
              <a:buClrTx/>
              <a:buSzTx/>
            </a:pPr>
            <a:r>
              <a:rPr lang="en-GB" sz="2400" dirty="0" smtClean="0"/>
              <a:t>These changes make it more difficult to compare current and historical performance data, within and between schools.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70629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Best 8 subjects</a:t>
            </a:r>
            <a:endParaRPr lang="en-GB" dirty="0"/>
          </a:p>
        </p:txBody>
      </p:sp>
      <p:sp>
        <p:nvSpPr>
          <p:cNvPr id="4" name="Can 3"/>
          <p:cNvSpPr/>
          <p:nvPr/>
        </p:nvSpPr>
        <p:spPr>
          <a:xfrm>
            <a:off x="281770" y="2908300"/>
            <a:ext cx="848530" cy="176530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5" name="Can 4"/>
          <p:cNvSpPr/>
          <p:nvPr/>
        </p:nvSpPr>
        <p:spPr>
          <a:xfrm>
            <a:off x="1310470" y="2908300"/>
            <a:ext cx="848530" cy="176530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6" name="Can 5"/>
          <p:cNvSpPr/>
          <p:nvPr/>
        </p:nvSpPr>
        <p:spPr>
          <a:xfrm>
            <a:off x="2643176" y="2908299"/>
            <a:ext cx="848530" cy="1765301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Sciences</a:t>
            </a:r>
            <a:endParaRPr lang="en-GB" dirty="0"/>
          </a:p>
        </p:txBody>
      </p:sp>
      <p:sp>
        <p:nvSpPr>
          <p:cNvPr id="7" name="Can 6"/>
          <p:cNvSpPr/>
          <p:nvPr/>
        </p:nvSpPr>
        <p:spPr>
          <a:xfrm>
            <a:off x="4636892" y="2908299"/>
            <a:ext cx="848530" cy="1765301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Languages</a:t>
            </a:r>
            <a:endParaRPr lang="en-GB" dirty="0"/>
          </a:p>
        </p:txBody>
      </p:sp>
      <p:sp>
        <p:nvSpPr>
          <p:cNvPr id="8" name="Can 7"/>
          <p:cNvSpPr/>
          <p:nvPr/>
        </p:nvSpPr>
        <p:spPr>
          <a:xfrm>
            <a:off x="3644106" y="2908298"/>
            <a:ext cx="848530" cy="176530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Humanities</a:t>
            </a: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281770" y="2273298"/>
            <a:ext cx="1877230" cy="5207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mtClean="0"/>
              <a:t>Basics</a:t>
            </a: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2643176" y="2273298"/>
            <a:ext cx="2842246" cy="5207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E-</a:t>
            </a:r>
            <a:r>
              <a:rPr lang="en-GB" dirty="0" err="1" smtClean="0"/>
              <a:t>Bacc</a:t>
            </a:r>
            <a:r>
              <a:rPr lang="en-GB" dirty="0" smtClean="0"/>
              <a:t> suite</a:t>
            </a:r>
            <a:endParaRPr lang="en-GB" dirty="0"/>
          </a:p>
        </p:txBody>
      </p:sp>
      <p:sp>
        <p:nvSpPr>
          <p:cNvPr id="14" name="Can 13"/>
          <p:cNvSpPr/>
          <p:nvPr/>
        </p:nvSpPr>
        <p:spPr>
          <a:xfrm>
            <a:off x="5969598" y="2908299"/>
            <a:ext cx="848530" cy="1765301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15" name="Can 14"/>
          <p:cNvSpPr/>
          <p:nvPr/>
        </p:nvSpPr>
        <p:spPr>
          <a:xfrm>
            <a:off x="7963314" y="2908299"/>
            <a:ext cx="848530" cy="1765301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Arts</a:t>
            </a:r>
            <a:endParaRPr lang="en-GB" dirty="0"/>
          </a:p>
        </p:txBody>
      </p:sp>
      <p:sp>
        <p:nvSpPr>
          <p:cNvPr id="16" name="Can 15"/>
          <p:cNvSpPr/>
          <p:nvPr/>
        </p:nvSpPr>
        <p:spPr>
          <a:xfrm>
            <a:off x="6970528" y="2908298"/>
            <a:ext cx="848530" cy="176530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English Lit</a:t>
            </a:r>
            <a:endParaRPr lang="en-GB" dirty="0"/>
          </a:p>
        </p:txBody>
      </p:sp>
      <p:sp>
        <p:nvSpPr>
          <p:cNvPr id="17" name="Rounded Rectangle 16"/>
          <p:cNvSpPr/>
          <p:nvPr/>
        </p:nvSpPr>
        <p:spPr>
          <a:xfrm>
            <a:off x="5969598" y="2273298"/>
            <a:ext cx="2842246" cy="5207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Other GCSEs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683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Further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454118" cy="353060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There is a lot of (</a:t>
            </a:r>
            <a:r>
              <a:rPr lang="en-GB" sz="2400" dirty="0" err="1" smtClean="0"/>
              <a:t>mis</a:t>
            </a:r>
            <a:r>
              <a:rPr lang="en-GB" sz="2400" dirty="0" smtClean="0"/>
              <a:t>)information currently in the media around these issues.</a:t>
            </a:r>
          </a:p>
          <a:p>
            <a:r>
              <a:rPr lang="en-GB" sz="2400" dirty="0" smtClean="0"/>
              <a:t>The Senior Leadership Team and some Department Heads will now be available if you have any questions or concerns.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02979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120</TotalTime>
  <Words>573</Words>
  <Application>Microsoft Office PowerPoint</Application>
  <PresentationFormat>On-screen Show (4:3)</PresentationFormat>
  <Paragraphs>105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Ion Boardroom</vt:lpstr>
      <vt:lpstr>Year 10 Curriculum Evening</vt:lpstr>
      <vt:lpstr>Content</vt:lpstr>
      <vt:lpstr>1. New GCSE levels</vt:lpstr>
      <vt:lpstr>2. Grade and level equivalencies</vt:lpstr>
      <vt:lpstr>2. Grade and level equivalencies</vt:lpstr>
      <vt:lpstr>3a) Expected  attainment, or  ‘a good pass’</vt:lpstr>
      <vt:lpstr>3b) Colleges, employers and universities</vt:lpstr>
      <vt:lpstr>3c) Increased demand</vt:lpstr>
      <vt:lpstr>3c) Increased demand</vt:lpstr>
      <vt:lpstr>4) How schools are measured</vt:lpstr>
      <vt:lpstr>4) How schools are measured</vt:lpstr>
      <vt:lpstr>Best 8 subjects</vt:lpstr>
      <vt:lpstr>Further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Clive Coombes</dc:creator>
  <cp:lastModifiedBy>Mark Anthony</cp:lastModifiedBy>
  <cp:revision>25</cp:revision>
  <dcterms:created xsi:type="dcterms:W3CDTF">2017-01-24T15:34:32Z</dcterms:created>
  <dcterms:modified xsi:type="dcterms:W3CDTF">2017-10-03T06:55:38Z</dcterms:modified>
</cp:coreProperties>
</file>