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64" r:id="rId2"/>
    <p:sldId id="259" r:id="rId3"/>
    <p:sldId id="265" r:id="rId4"/>
    <p:sldId id="257" r:id="rId5"/>
    <p:sldId id="266" r:id="rId6"/>
    <p:sldId id="267" r:id="rId7"/>
    <p:sldId id="260" r:id="rId8"/>
    <p:sldId id="268" r:id="rId9"/>
    <p:sldId id="269" r:id="rId10"/>
    <p:sldId id="261" r:id="rId11"/>
    <p:sldId id="270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2209" autoAdjust="0"/>
  </p:normalViewPr>
  <p:slideViewPr>
    <p:cSldViewPr snapToGrid="0">
      <p:cViewPr varScale="1">
        <p:scale>
          <a:sx n="106" d="100"/>
          <a:sy n="106" d="100"/>
        </p:scale>
        <p:origin x="211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3882F-126B-491B-A9AB-BF28B1374867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E3694-8344-44A7-8C88-308F0FAAD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798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BE4CA-5CBC-4FFA-8ABB-DDB32A709152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7612"/>
            <a:ext cx="5438775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4E64B-EF5F-47A0-99AC-255A00F982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6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 (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94E64B-EF5F-47A0-99AC-255A00F982A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831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016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587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3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6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35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087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7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76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52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45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487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8E32-4EEB-4519-83A6-FA4ABF178DC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C378E-642E-4835-8CBE-6C2D78E14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61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451837"/>
              </p:ext>
            </p:extLst>
          </p:nvPr>
        </p:nvGraphicFramePr>
        <p:xfrm>
          <a:off x="8314" y="-32814"/>
          <a:ext cx="9135686" cy="68319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6743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1059257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1050202">
                  <a:extLst>
                    <a:ext uri="{9D8B030D-6E8A-4147-A177-3AD203B41FA5}">
                      <a16:colId xmlns:a16="http://schemas.microsoft.com/office/drawing/2014/main" val="2122125017"/>
                    </a:ext>
                  </a:extLst>
                </a:gridCol>
                <a:gridCol w="5839484">
                  <a:extLst>
                    <a:ext uri="{9D8B030D-6E8A-4147-A177-3AD203B41FA5}">
                      <a16:colId xmlns:a16="http://schemas.microsoft.com/office/drawing/2014/main" val="928808196"/>
                    </a:ext>
                  </a:extLst>
                </a:gridCol>
              </a:tblGrid>
              <a:tr h="309055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6 Family </a:t>
                      </a:r>
                      <a:r>
                        <a:rPr lang="en-US" sz="1400" b="1" u="sng" dirty="0"/>
                        <a:t>K</a:t>
                      </a:r>
                      <a:r>
                        <a:rPr lang="en-US" sz="1400" b="1" u="sng" dirty="0" smtClean="0"/>
                        <a:t>ey Studies – YOU MUST KNOW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169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/>
                        <a:t>Sociologist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Theory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Research </a:t>
                      </a:r>
                      <a:r>
                        <a:rPr lang="en-GB" sz="1600" b="1" dirty="0" smtClean="0"/>
                        <a:t>Method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/>
                        <a:t>Key </a:t>
                      </a:r>
                      <a:r>
                        <a:rPr lang="en-GB" sz="3200" b="1" dirty="0" smtClean="0"/>
                        <a:t>Findings</a:t>
                      </a:r>
                      <a:endParaRPr lang="en-US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61466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Talcott Parsons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Functionalism – Positive about family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Work of other sociologists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Two key functions of the family: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="1" dirty="0"/>
                        <a:t>Primary socialisation </a:t>
                      </a:r>
                      <a:r>
                        <a:rPr lang="en-GB" sz="1100" dirty="0"/>
                        <a:t>– children are taught the shared norms and values of society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="1" dirty="0"/>
                        <a:t>Stabilisation of adult personality </a:t>
                      </a:r>
                      <a:r>
                        <a:rPr lang="en-GB" sz="1100" dirty="0"/>
                        <a:t>– family relieves stress of life, like a ‘warm bath’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1308136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Eli </a:t>
                      </a:r>
                      <a:r>
                        <a:rPr lang="en-GB" sz="1600" b="1" dirty="0" err="1" smtClean="0"/>
                        <a:t>Zaretsky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Marxist – Negative</a:t>
                      </a:r>
                      <a:r>
                        <a:rPr lang="en-GB" sz="1100" baseline="0" dirty="0" smtClean="0"/>
                        <a:t> about family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Work of other sociologists </a:t>
                      </a:r>
                      <a:endParaRPr lang="en-US" sz="1100" dirty="0"/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The family serves capitalism through: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Women’s </a:t>
                      </a:r>
                      <a:r>
                        <a:rPr lang="en-GB" sz="1100" b="1" dirty="0"/>
                        <a:t>unpaid labour </a:t>
                      </a:r>
                      <a:r>
                        <a:rPr lang="en-GB" sz="1100" dirty="0" smtClean="0"/>
                        <a:t>(women exploited</a:t>
                      </a:r>
                      <a:r>
                        <a:rPr lang="en-GB" sz="1100" baseline="0" dirty="0" smtClean="0"/>
                        <a:t> by Capitalism)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aseline="0" dirty="0" smtClean="0"/>
                        <a:t>Reproducing a </a:t>
                      </a:r>
                      <a:r>
                        <a:rPr lang="en-GB" sz="1100" b="1" baseline="0" dirty="0" smtClean="0"/>
                        <a:t>labour force</a:t>
                      </a:r>
                      <a:endParaRPr lang="en-GB" sz="1100" b="1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Passing on of advantage in families </a:t>
                      </a:r>
                      <a:r>
                        <a:rPr lang="en-GB" sz="1100" dirty="0" smtClean="0"/>
                        <a:t>e.g. </a:t>
                      </a:r>
                      <a:r>
                        <a:rPr lang="en-GB" sz="1100" b="1" dirty="0"/>
                        <a:t>inheritance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="1" dirty="0"/>
                        <a:t>Unit of </a:t>
                      </a:r>
                      <a:r>
                        <a:rPr lang="en-GB" sz="1100" b="1" dirty="0" smtClean="0"/>
                        <a:t>consumption </a:t>
                      </a:r>
                      <a:r>
                        <a:rPr lang="en-GB" sz="1100" dirty="0" smtClean="0"/>
                        <a:t>– They buy products and</a:t>
                      </a:r>
                      <a:r>
                        <a:rPr lang="en-GB" sz="1100" baseline="0" dirty="0" smtClean="0"/>
                        <a:t> this </a:t>
                      </a:r>
                      <a:r>
                        <a:rPr lang="en-GB" sz="1100" dirty="0" smtClean="0"/>
                        <a:t>benefits Capitalism</a:t>
                      </a:r>
                      <a:r>
                        <a:rPr lang="en-GB" sz="1100" baseline="0" dirty="0" smtClean="0"/>
                        <a:t> and Bourgeoisie.</a:t>
                      </a:r>
                      <a:endParaRPr lang="en-GB" sz="1100" dirty="0" smtClean="0"/>
                    </a:p>
                    <a:p>
                      <a:pPr marL="0" indent="0">
                        <a:buNone/>
                      </a:pPr>
                      <a:r>
                        <a:rPr lang="en-GB" sz="1100" dirty="0" smtClean="0"/>
                        <a:t>He also believed </a:t>
                      </a:r>
                      <a:r>
                        <a:rPr lang="en-GB" sz="1100" baseline="0" dirty="0" smtClean="0"/>
                        <a:t>family cushions the pressures of capitalism (reduce stress of exploitation) allowing individuals to express frustrations in a non-threatening way – husband take if out on wife?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436001"/>
                  </a:ext>
                </a:extLst>
              </a:tr>
              <a:tr h="1134769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err="1" smtClean="0"/>
                        <a:t>Delphy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and Leonard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Radical </a:t>
                      </a:r>
                      <a:r>
                        <a:rPr lang="en-GB" sz="1100" dirty="0" smtClean="0"/>
                        <a:t>feminism – Negative about family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Work of other sociologists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Family is</a:t>
                      </a:r>
                      <a:r>
                        <a:rPr lang="en-GB" sz="1100" b="1" dirty="0"/>
                        <a:t> patriarchal </a:t>
                      </a:r>
                      <a:r>
                        <a:rPr lang="en-GB" sz="1100" dirty="0"/>
                        <a:t>because: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 smtClean="0"/>
                        <a:t>Men</a:t>
                      </a:r>
                      <a:r>
                        <a:rPr lang="en-GB" sz="1100" baseline="0" dirty="0" smtClean="0"/>
                        <a:t> exploited women rather then capitalism – against </a:t>
                      </a:r>
                      <a:r>
                        <a:rPr lang="en-GB" sz="1100" baseline="0" dirty="0" err="1" smtClean="0"/>
                        <a:t>Zaretsky</a:t>
                      </a:r>
                      <a:r>
                        <a:rPr lang="en-GB" sz="1100" baseline="0" dirty="0" smtClean="0"/>
                        <a:t>.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Family is </a:t>
                      </a:r>
                      <a:r>
                        <a:rPr lang="en-GB" sz="1100" b="1" dirty="0"/>
                        <a:t>hierarchical</a:t>
                      </a:r>
                      <a:r>
                        <a:rPr lang="en-GB" sz="1100" dirty="0"/>
                        <a:t> – men at the </a:t>
                      </a:r>
                      <a:r>
                        <a:rPr lang="en-GB" sz="1100" dirty="0" smtClean="0"/>
                        <a:t>top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 smtClean="0"/>
                        <a:t>Men make the important decisions in the family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="1" dirty="0" smtClean="0"/>
                        <a:t>Dual burden </a:t>
                      </a:r>
                      <a:r>
                        <a:rPr lang="en-GB" sz="1100" dirty="0" smtClean="0"/>
                        <a:t>–</a:t>
                      </a:r>
                      <a:r>
                        <a:rPr lang="en-GB" sz="1100" baseline="0" dirty="0" smtClean="0"/>
                        <a:t> women who had to work outside had to also do most of the housework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b="1" dirty="0"/>
                        <a:t>Patriarchal </a:t>
                      </a:r>
                      <a:r>
                        <a:rPr lang="en-GB" sz="1100" dirty="0"/>
                        <a:t>family reflects patriarchal society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784779"/>
                  </a:ext>
                </a:extLst>
              </a:tr>
              <a:tr h="961402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Ann Oakley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/>
                        <a:t>Feminism - Negative about family</a:t>
                      </a:r>
                      <a:endParaRPr lang="en-US" sz="1100" dirty="0" smtClean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Interviewed</a:t>
                      </a:r>
                      <a:r>
                        <a:rPr lang="en-GB" sz="1100" baseline="0" dirty="0" smtClean="0"/>
                        <a:t> 40 women about housework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100" dirty="0" smtClean="0"/>
                        <a:t>She</a:t>
                      </a:r>
                      <a:r>
                        <a:rPr lang="en-GB" sz="1100" baseline="0" dirty="0" smtClean="0"/>
                        <a:t> believed women played a </a:t>
                      </a:r>
                      <a:r>
                        <a:rPr lang="en-GB" sz="1100" b="1" baseline="0" dirty="0" smtClean="0"/>
                        <a:t>dual burden </a:t>
                      </a:r>
                      <a:r>
                        <a:rPr lang="en-GB" sz="1100" baseline="0" dirty="0" smtClean="0"/>
                        <a:t>– work long hours outside and do majority of housework. Her </a:t>
                      </a:r>
                      <a:r>
                        <a:rPr lang="en-GB" sz="1100" b="1" baseline="0" dirty="0" smtClean="0"/>
                        <a:t>research on housework </a:t>
                      </a:r>
                      <a:r>
                        <a:rPr lang="en-GB" sz="1100" baseline="0" dirty="0" smtClean="0"/>
                        <a:t>showed that: -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1100" baseline="0" dirty="0" smtClean="0"/>
                        <a:t>- 70% of women were dissatisfied – They liked the autonomy (being their own boss) – They disliked housework the most – Worked on average 77 hours. – Dissatisfied with low level of interaction with others.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639932"/>
                  </a:ext>
                </a:extLst>
              </a:tr>
              <a:tr h="1134769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err="1" smtClean="0"/>
                        <a:t>Rapoport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and </a:t>
                      </a:r>
                      <a:r>
                        <a:rPr lang="en-GB" sz="1600" b="1" dirty="0" err="1"/>
                        <a:t>Rapoport</a:t>
                      </a:r>
                      <a:r>
                        <a:rPr lang="en-GB" sz="1600" b="1" dirty="0"/>
                        <a:t> 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Work of other sociologists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Amongst</a:t>
                      </a:r>
                      <a:r>
                        <a:rPr lang="en-GB" sz="1100" baseline="0" dirty="0" smtClean="0"/>
                        <a:t> the first sociologist to identify</a:t>
                      </a:r>
                      <a:r>
                        <a:rPr lang="en-GB" sz="1100" dirty="0" smtClean="0"/>
                        <a:t> </a:t>
                      </a:r>
                      <a:r>
                        <a:rPr lang="en-GB" sz="1100" b="1" dirty="0"/>
                        <a:t>family diversity</a:t>
                      </a:r>
                      <a:r>
                        <a:rPr lang="en-GB" sz="1100" dirty="0"/>
                        <a:t>. </a:t>
                      </a:r>
                      <a:r>
                        <a:rPr lang="en-GB" sz="1100" dirty="0" smtClean="0"/>
                        <a:t>Believed there was 5 </a:t>
                      </a:r>
                      <a:r>
                        <a:rPr lang="en-GB" sz="1100" dirty="0"/>
                        <a:t>types: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Organisational – </a:t>
                      </a:r>
                      <a:r>
                        <a:rPr lang="en-GB" sz="1100" dirty="0" smtClean="0"/>
                        <a:t>Structure </a:t>
                      </a:r>
                      <a:r>
                        <a:rPr lang="en-GB" sz="1100" dirty="0"/>
                        <a:t>of </a:t>
                      </a:r>
                      <a:r>
                        <a:rPr lang="en-GB" sz="1100" dirty="0" smtClean="0"/>
                        <a:t>families organised differently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Cultural – cultural/ religious </a:t>
                      </a:r>
                      <a:r>
                        <a:rPr lang="en-GB" sz="1100" dirty="0" smtClean="0"/>
                        <a:t>differences between families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Social class – class </a:t>
                      </a:r>
                      <a:r>
                        <a:rPr lang="en-GB" sz="1100" dirty="0" smtClean="0"/>
                        <a:t>differences – e.g. middle class different to</a:t>
                      </a:r>
                      <a:r>
                        <a:rPr lang="en-GB" sz="1100" baseline="0" dirty="0" smtClean="0"/>
                        <a:t> working class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Cohort – historical </a:t>
                      </a:r>
                      <a:r>
                        <a:rPr lang="en-GB" sz="1100" dirty="0" smtClean="0"/>
                        <a:t>differences – family changing over time</a:t>
                      </a:r>
                      <a:endParaRPr lang="en-GB" sz="11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GB" sz="1100" dirty="0"/>
                        <a:t>Life course – </a:t>
                      </a:r>
                      <a:r>
                        <a:rPr lang="en-GB" sz="1100" dirty="0" smtClean="0"/>
                        <a:t>families</a:t>
                      </a:r>
                      <a:r>
                        <a:rPr lang="en-GB" sz="1100" baseline="0" dirty="0" smtClean="0"/>
                        <a:t> going through different stages and having different priorities over time.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728453"/>
                  </a:ext>
                </a:extLst>
              </a:tr>
              <a:tr h="729185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Willmott and Young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Functionalist – Positive about family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Survey; Face- to- face structures interviews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Found the family was becoming more </a:t>
                      </a:r>
                      <a:r>
                        <a:rPr lang="en-GB" sz="1100" b="1" dirty="0"/>
                        <a:t>symmetrical</a:t>
                      </a:r>
                      <a:r>
                        <a:rPr lang="en-GB" sz="1100" dirty="0"/>
                        <a:t> – similar but not identical roles, equal contribution to household work, and shared decision making and friends. Home-centred. Principle of stratified </a:t>
                      </a:r>
                      <a:r>
                        <a:rPr lang="en-GB" sz="1100" dirty="0" smtClean="0"/>
                        <a:t>diffusion</a:t>
                      </a:r>
                      <a:r>
                        <a:rPr lang="en-GB" sz="1100" baseline="0" dirty="0" smtClean="0"/>
                        <a:t> - </a:t>
                      </a:r>
                      <a:r>
                        <a:rPr lang="en-GB" sz="1100" dirty="0" smtClean="0"/>
                        <a:t> </a:t>
                      </a:r>
                      <a:r>
                        <a:rPr lang="en-GB" sz="1100" dirty="0"/>
                        <a:t>changes in family life start with higher social classes </a:t>
                      </a:r>
                      <a:r>
                        <a:rPr lang="en-GB" sz="1100" dirty="0" smtClean="0"/>
                        <a:t>and</a:t>
                      </a:r>
                      <a:r>
                        <a:rPr lang="en-GB" sz="1100" baseline="0" dirty="0" smtClean="0"/>
                        <a:t> is eventually copied by other classes. E.g. Working class eventually copy middle class.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215564"/>
                  </a:ext>
                </a:extLst>
              </a:tr>
            </a:tbl>
          </a:graphicData>
        </a:graphic>
      </p:graphicFrame>
      <p:sp>
        <p:nvSpPr>
          <p:cNvPr id="2" name="5-Point Star 1"/>
          <p:cNvSpPr/>
          <p:nvPr/>
        </p:nvSpPr>
        <p:spPr>
          <a:xfrm>
            <a:off x="8530350" y="0"/>
            <a:ext cx="576470" cy="556592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 rot="2153151">
            <a:off x="7610067" y="465922"/>
            <a:ext cx="1575182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Key Studies!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5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733516"/>
              </p:ext>
            </p:extLst>
          </p:nvPr>
        </p:nvGraphicFramePr>
        <p:xfrm>
          <a:off x="0" y="0"/>
          <a:ext cx="9144000" cy="6848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9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8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938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779">
                <a:tc gridSpan="4">
                  <a:txBody>
                    <a:bodyPr/>
                    <a:lstStyle/>
                    <a:p>
                      <a:pPr algn="ctr"/>
                      <a:r>
                        <a:rPr lang="en-GB" sz="1400" b="1" u="sng" dirty="0" smtClean="0"/>
                        <a:t>7 Social Stratification </a:t>
                      </a:r>
                      <a:r>
                        <a:rPr lang="en-GB" sz="1400" b="1" u="sng" dirty="0"/>
                        <a:t>K</a:t>
                      </a:r>
                      <a:r>
                        <a:rPr lang="en-GB" sz="1400" b="1" u="sng" dirty="0" smtClean="0"/>
                        <a:t>ey Studies – YOU</a:t>
                      </a:r>
                      <a:r>
                        <a:rPr lang="en-GB" sz="1400" b="1" u="sng" baseline="0" dirty="0" smtClean="0"/>
                        <a:t> MUST KNOW</a:t>
                      </a:r>
                      <a:endParaRPr lang="en-GB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007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 smtClean="0"/>
                        <a:t>Sociologist</a:t>
                      </a:r>
                      <a:endParaRPr lang="en-GB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 smtClean="0"/>
                        <a:t>Theory</a:t>
                      </a:r>
                      <a:endParaRPr lang="en-GB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Research </a:t>
                      </a:r>
                      <a:r>
                        <a:rPr lang="en-GB" sz="1100" b="1" dirty="0" smtClean="0"/>
                        <a:t>Method</a:t>
                      </a:r>
                      <a:endParaRPr lang="en-GB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 smtClean="0"/>
                        <a:t>Key Findings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949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/>
                        <a:t>Davis and Moore (1945)</a:t>
                      </a:r>
                      <a:r>
                        <a:rPr lang="en-GB" sz="1000" b="1" baseline="0" dirty="0"/>
                        <a:t> </a:t>
                      </a:r>
                      <a:r>
                        <a:rPr lang="en-GB" sz="1000" b="1" baseline="0" dirty="0" smtClean="0"/>
                        <a:t>- Stratification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Functionalism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Work of other</a:t>
                      </a:r>
                      <a:r>
                        <a:rPr lang="en-GB" sz="1050" baseline="0" dirty="0"/>
                        <a:t> sociologists</a:t>
                      </a:r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Societies</a:t>
                      </a:r>
                      <a:r>
                        <a:rPr lang="en-GB" sz="1050" baseline="0" dirty="0"/>
                        <a:t> must </a:t>
                      </a:r>
                      <a:r>
                        <a:rPr lang="en-GB" sz="1050" b="1" baseline="0" dirty="0"/>
                        <a:t>allocate </a:t>
                      </a:r>
                      <a:r>
                        <a:rPr lang="en-GB" sz="1050" b="1" baseline="0" dirty="0" smtClean="0"/>
                        <a:t>people (role allocation)  </a:t>
                      </a:r>
                      <a:r>
                        <a:rPr lang="en-GB" sz="1050" b="1" baseline="0" dirty="0"/>
                        <a:t>to different roles </a:t>
                      </a:r>
                      <a:r>
                        <a:rPr lang="en-GB" sz="1050" baseline="0" dirty="0"/>
                        <a:t>– some roles are </a:t>
                      </a:r>
                      <a:r>
                        <a:rPr lang="en-GB" sz="1050" b="1" baseline="0" dirty="0"/>
                        <a:t>functionally important (essential for society </a:t>
                      </a:r>
                      <a:r>
                        <a:rPr lang="en-GB" sz="1050" b="1" baseline="0" dirty="0" err="1" smtClean="0"/>
                        <a:t>e.g</a:t>
                      </a:r>
                      <a:r>
                        <a:rPr lang="en-GB" sz="1050" b="1" baseline="0" dirty="0" smtClean="0"/>
                        <a:t> </a:t>
                      </a:r>
                      <a:r>
                        <a:rPr lang="en-GB" sz="1050" b="1" baseline="0" dirty="0"/>
                        <a:t>doctors) </a:t>
                      </a:r>
                      <a:r>
                        <a:rPr lang="en-GB" sz="1050" baseline="0" dirty="0"/>
                        <a:t>– this is </a:t>
                      </a:r>
                      <a:r>
                        <a:rPr lang="en-GB" sz="1050" b="1" baseline="0" dirty="0" smtClean="0"/>
                        <a:t>meritocratic (rewarded for hard work).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These roles have </a:t>
                      </a:r>
                      <a:r>
                        <a:rPr lang="en-GB" sz="1050" b="1" baseline="0" dirty="0"/>
                        <a:t>high status and rewards to attract best people to </a:t>
                      </a:r>
                      <a:r>
                        <a:rPr lang="en-GB" sz="1050" b="1" baseline="0" dirty="0" smtClean="0"/>
                        <a:t>them</a:t>
                      </a:r>
                      <a:r>
                        <a:rPr lang="en-GB" sz="1050" baseline="0" dirty="0" smtClean="0"/>
                        <a:t>.</a:t>
                      </a:r>
                      <a:endParaRPr lang="en-GB" sz="105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Stratification is </a:t>
                      </a:r>
                      <a:r>
                        <a:rPr lang="en-GB" sz="1050" b="1" baseline="0" dirty="0"/>
                        <a:t>necessary to ensure the most talented people get best </a:t>
                      </a:r>
                      <a:r>
                        <a:rPr lang="en-GB" sz="1050" b="1" baseline="0" dirty="0" smtClean="0"/>
                        <a:t>jobs.</a:t>
                      </a:r>
                      <a:endParaRPr lang="en-GB" sz="1050" b="1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3438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Karl Marx</a:t>
                      </a:r>
                      <a:r>
                        <a:rPr lang="en-GB" sz="1000" b="1" baseline="0" dirty="0" smtClean="0"/>
                        <a:t> – Social Class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Marxism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/>
                        <a:t>Work of other</a:t>
                      </a:r>
                      <a:r>
                        <a:rPr lang="en-GB" sz="1050" baseline="0" dirty="0"/>
                        <a:t> sociologists</a:t>
                      </a:r>
                      <a:endParaRPr lang="en-GB" sz="1050" dirty="0"/>
                    </a:p>
                    <a:p>
                      <a:pPr algn="ctr"/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Argues there are </a:t>
                      </a:r>
                      <a:r>
                        <a:rPr lang="en-GB" sz="1050" b="1" dirty="0"/>
                        <a:t>two main social classes: bourgeoisie and </a:t>
                      </a:r>
                      <a:r>
                        <a:rPr lang="en-GB" sz="1050" b="1" dirty="0" smtClean="0"/>
                        <a:t>proletariat.</a:t>
                      </a:r>
                      <a:endParaRPr lang="en-GB" sz="105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Bourgeoisie</a:t>
                      </a:r>
                      <a:r>
                        <a:rPr lang="en-GB" sz="1050" baseline="0" dirty="0"/>
                        <a:t> have more power- those than </a:t>
                      </a:r>
                      <a:r>
                        <a:rPr lang="en-GB" sz="1050" b="1" baseline="0" dirty="0"/>
                        <a:t>own means of </a:t>
                      </a:r>
                      <a:r>
                        <a:rPr lang="en-GB" sz="1050" b="1" baseline="0" dirty="0" smtClean="0"/>
                        <a:t>production.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="1" baseline="0" dirty="0"/>
                        <a:t>Proletariat are exploited </a:t>
                      </a:r>
                      <a:r>
                        <a:rPr lang="en-GB" sz="1050" baseline="0" dirty="0"/>
                        <a:t>and </a:t>
                      </a:r>
                      <a:r>
                        <a:rPr lang="en-GB" sz="1050" b="1" baseline="0" dirty="0"/>
                        <a:t>experience alienation – class conflict exists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Bourgeoisie impose </a:t>
                      </a:r>
                      <a:r>
                        <a:rPr lang="en-GB" sz="1050" baseline="0" dirty="0" smtClean="0"/>
                        <a:t>the </a:t>
                      </a:r>
                      <a:r>
                        <a:rPr lang="en-GB" sz="1050" b="1" baseline="0" dirty="0" smtClean="0"/>
                        <a:t>ruling class ideology </a:t>
                      </a:r>
                      <a:r>
                        <a:rPr lang="en-GB" sz="1050" baseline="0" dirty="0"/>
                        <a:t>on working class and </a:t>
                      </a:r>
                      <a:r>
                        <a:rPr lang="en-GB" sz="1050" b="1" baseline="0" dirty="0"/>
                        <a:t>create false class </a:t>
                      </a:r>
                      <a:r>
                        <a:rPr lang="en-GB" sz="1050" b="1" baseline="0" dirty="0" smtClean="0"/>
                        <a:t>consciousness.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1176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Max Weber</a:t>
                      </a:r>
                      <a:r>
                        <a:rPr lang="en-GB" sz="1000" b="1" baseline="0" dirty="0" smtClean="0"/>
                        <a:t> - </a:t>
                      </a:r>
                      <a:r>
                        <a:rPr lang="en-GB" sz="1000" b="1" dirty="0" smtClean="0"/>
                        <a:t>Social Class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/>
                        <a:t>Work of other</a:t>
                      </a:r>
                      <a:r>
                        <a:rPr lang="en-GB" sz="1050" baseline="0" dirty="0"/>
                        <a:t> sociologists</a:t>
                      </a:r>
                      <a:endParaRPr lang="en-GB" sz="1050" dirty="0"/>
                    </a:p>
                    <a:p>
                      <a:pPr algn="ctr"/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Classes are formed</a:t>
                      </a:r>
                      <a:r>
                        <a:rPr lang="en-GB" sz="1050" baseline="0" dirty="0"/>
                        <a:t> in the labour market – </a:t>
                      </a:r>
                      <a:r>
                        <a:rPr lang="en-GB" sz="1050" b="1" baseline="0" dirty="0"/>
                        <a:t>a class is a group who have similar life </a:t>
                      </a:r>
                      <a:r>
                        <a:rPr lang="en-GB" sz="1050" b="1" baseline="0" dirty="0" smtClean="0"/>
                        <a:t>chances.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="1" baseline="0" dirty="0"/>
                        <a:t>4 main classes: </a:t>
                      </a:r>
                      <a:r>
                        <a:rPr lang="en-GB" sz="1050" baseline="0" dirty="0"/>
                        <a:t>property owners, professionals, petty bourgeoisie, working </a:t>
                      </a:r>
                      <a:r>
                        <a:rPr lang="en-GB" sz="1050" baseline="0" dirty="0" smtClean="0"/>
                        <a:t>class.</a:t>
                      </a:r>
                      <a:endParaRPr lang="en-GB" sz="105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Classes based both on </a:t>
                      </a:r>
                      <a:r>
                        <a:rPr lang="en-GB" sz="1050" b="1" baseline="0" dirty="0"/>
                        <a:t>economic factors and status and power </a:t>
                      </a:r>
                      <a:r>
                        <a:rPr lang="en-GB" sz="1050" b="1" baseline="0" dirty="0" smtClean="0"/>
                        <a:t>too.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 smtClean="0"/>
                        <a:t>Believed the </a:t>
                      </a:r>
                      <a:r>
                        <a:rPr lang="en-GB" sz="1050" b="1" baseline="0" dirty="0" smtClean="0"/>
                        <a:t>middle class is expanding (not getting smaller like Marx says) and therefore there will not be a proletariat revolution.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8769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Max</a:t>
                      </a:r>
                      <a:r>
                        <a:rPr lang="en-GB" sz="1000" b="1" baseline="0" dirty="0" smtClean="0"/>
                        <a:t> Weber –  P</a:t>
                      </a:r>
                      <a:r>
                        <a:rPr lang="en-GB" sz="1000" b="1" dirty="0" smtClean="0"/>
                        <a:t>ower </a:t>
                      </a:r>
                      <a:r>
                        <a:rPr lang="en-GB" sz="1000" b="1" dirty="0"/>
                        <a:t>and </a:t>
                      </a:r>
                      <a:r>
                        <a:rPr lang="en-GB" sz="1000" b="1" dirty="0" smtClean="0"/>
                        <a:t>Authority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Work of other</a:t>
                      </a:r>
                      <a:r>
                        <a:rPr lang="en-GB" sz="1050" baseline="0" dirty="0"/>
                        <a:t> sociologists </a:t>
                      </a:r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Power</a:t>
                      </a:r>
                      <a:r>
                        <a:rPr lang="en-GB" sz="1050" baseline="0" dirty="0"/>
                        <a:t> is based on </a:t>
                      </a:r>
                      <a:r>
                        <a:rPr lang="en-GB" sz="1050" b="1" baseline="0" dirty="0"/>
                        <a:t>coercion (use of threat/ violence) or authority </a:t>
                      </a:r>
                      <a:r>
                        <a:rPr lang="en-GB" sz="1050" baseline="0" dirty="0"/>
                        <a:t>(when someone obeys you as they think they should). </a:t>
                      </a:r>
                      <a:r>
                        <a:rPr lang="en-GB" sz="1050" b="1" baseline="0" dirty="0"/>
                        <a:t>3 types of authority:</a:t>
                      </a:r>
                    </a:p>
                    <a:p>
                      <a:pPr marL="228600" indent="-228600">
                        <a:buFont typeface="Arial" panose="020B0604020202020204" pitchFamily="34" charset="0"/>
                        <a:buAutoNum type="arabicPeriod"/>
                      </a:pPr>
                      <a:r>
                        <a:rPr lang="en-GB" sz="1050" b="1" baseline="0" dirty="0"/>
                        <a:t>Charismatic</a:t>
                      </a:r>
                      <a:r>
                        <a:rPr lang="en-GB" sz="1050" baseline="0" dirty="0"/>
                        <a:t> authority (inspiring </a:t>
                      </a:r>
                      <a:r>
                        <a:rPr lang="en-GB" sz="1050" baseline="0" dirty="0" smtClean="0"/>
                        <a:t>qualities) – e.g. a religious leader.</a:t>
                      </a:r>
                      <a:endParaRPr lang="en-GB" sz="1050" baseline="0" dirty="0"/>
                    </a:p>
                    <a:p>
                      <a:pPr marL="228600" indent="-228600">
                        <a:buFont typeface="Arial" panose="020B0604020202020204" pitchFamily="34" charset="0"/>
                        <a:buAutoNum type="arabicPeriod"/>
                      </a:pPr>
                      <a:r>
                        <a:rPr lang="en-GB" sz="1050" b="1" baseline="0" dirty="0"/>
                        <a:t>Traditional authority </a:t>
                      </a:r>
                      <a:r>
                        <a:rPr lang="en-GB" sz="1050" baseline="0" dirty="0"/>
                        <a:t>(based on tradition</a:t>
                      </a:r>
                      <a:r>
                        <a:rPr lang="en-GB" sz="1050" baseline="0" dirty="0" smtClean="0"/>
                        <a:t>) – e.g. royal family.</a:t>
                      </a:r>
                      <a:endParaRPr lang="en-GB" sz="1050" baseline="0" dirty="0"/>
                    </a:p>
                    <a:p>
                      <a:pPr marL="228600" indent="-228600">
                        <a:buFont typeface="Arial" panose="020B0604020202020204" pitchFamily="34" charset="0"/>
                        <a:buAutoNum type="arabicPeriod"/>
                      </a:pPr>
                      <a:r>
                        <a:rPr lang="en-GB" sz="1050" b="1" baseline="0" dirty="0"/>
                        <a:t>Rational legal authority </a:t>
                      </a:r>
                      <a:r>
                        <a:rPr lang="en-GB" sz="1050" baseline="0" dirty="0"/>
                        <a:t>(based on a set of rules and laws which are accepted</a:t>
                      </a:r>
                      <a:r>
                        <a:rPr lang="en-GB" sz="1050" baseline="0" dirty="0" smtClean="0"/>
                        <a:t>) – e.g. judge.</a:t>
                      </a:r>
                      <a:endParaRPr lang="en-GB" sz="105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5825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Fiona Devine’s </a:t>
                      </a:r>
                      <a:r>
                        <a:rPr lang="en-GB" sz="1000" b="1" dirty="0"/>
                        <a:t>(1992) </a:t>
                      </a:r>
                      <a:r>
                        <a:rPr lang="en-GB" sz="1000" b="1" dirty="0" smtClean="0"/>
                        <a:t>-Affluent</a:t>
                      </a:r>
                      <a:r>
                        <a:rPr lang="en-GB" sz="1000" b="1" baseline="0" dirty="0" smtClean="0"/>
                        <a:t> </a:t>
                      </a:r>
                      <a:r>
                        <a:rPr lang="en-GB" sz="1000" b="1" baseline="0" dirty="0"/>
                        <a:t>Workers </a:t>
                      </a:r>
                      <a:r>
                        <a:rPr lang="en-GB" sz="1000" b="1" baseline="0" dirty="0" smtClean="0"/>
                        <a:t>Revisited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Intensive (unstructured</a:t>
                      </a:r>
                      <a:r>
                        <a:rPr lang="en-GB" sz="1050" baseline="0" dirty="0"/>
                        <a:t>) interviews</a:t>
                      </a:r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/>
                        <a:t>Revisited Luton to see how far WC</a:t>
                      </a:r>
                      <a:r>
                        <a:rPr lang="en-GB" sz="1050" baseline="0" dirty="0"/>
                        <a:t> life had changed – </a:t>
                      </a:r>
                      <a:r>
                        <a:rPr lang="en-GB" sz="1050" b="1" baseline="0" dirty="0"/>
                        <a:t>compared to </a:t>
                      </a:r>
                      <a:r>
                        <a:rPr lang="en-GB" sz="1050" b="1" baseline="0" dirty="0" err="1" smtClean="0"/>
                        <a:t>Goldthorpe’s</a:t>
                      </a:r>
                      <a:r>
                        <a:rPr lang="en-GB" sz="1050" b="1" baseline="0" dirty="0" smtClean="0"/>
                        <a:t> Study.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Found </a:t>
                      </a:r>
                      <a:r>
                        <a:rPr lang="en-GB" sz="1050" b="1" baseline="0" dirty="0"/>
                        <a:t>WC lifestyles had not changed as much as </a:t>
                      </a:r>
                      <a:r>
                        <a:rPr lang="en-GB" sz="1050" b="1" baseline="0" dirty="0" err="1"/>
                        <a:t>Goldthorpe</a:t>
                      </a:r>
                      <a:r>
                        <a:rPr lang="en-GB" sz="1050" b="1" baseline="0" dirty="0"/>
                        <a:t> </a:t>
                      </a:r>
                      <a:r>
                        <a:rPr lang="en-GB" sz="1050" b="1" baseline="0" dirty="0" smtClean="0"/>
                        <a:t>suggested – no evidence of a ‘new working class’.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="1" baseline="0" dirty="0"/>
                        <a:t>Home life not purely home-centred and privatised</a:t>
                      </a:r>
                      <a:r>
                        <a:rPr lang="en-GB" sz="1050" baseline="0" dirty="0"/>
                        <a:t>, </a:t>
                      </a:r>
                      <a:r>
                        <a:rPr lang="en-GB" sz="1050" b="1" baseline="0" dirty="0"/>
                        <a:t>interviewees did not have a purely instrumental attitude to work, plenty of evidence of </a:t>
                      </a:r>
                      <a:r>
                        <a:rPr lang="en-GB" sz="1050" b="1" baseline="0" dirty="0" smtClean="0"/>
                        <a:t>solidarity.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3706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Peter Townsend</a:t>
                      </a:r>
                      <a:r>
                        <a:rPr lang="en-GB" sz="1000" b="1" baseline="0" dirty="0" smtClean="0"/>
                        <a:t> - </a:t>
                      </a:r>
                      <a:r>
                        <a:rPr lang="en-GB" sz="1000" b="1" dirty="0" smtClean="0"/>
                        <a:t> </a:t>
                      </a:r>
                      <a:r>
                        <a:rPr lang="en-GB" sz="1000" b="1" dirty="0"/>
                        <a:t>(1979</a:t>
                      </a:r>
                      <a:r>
                        <a:rPr lang="en-GB" sz="1000" b="1" dirty="0" smtClean="0"/>
                        <a:t>) - </a:t>
                      </a:r>
                      <a:r>
                        <a:rPr lang="en-GB" sz="1000" b="1" dirty="0"/>
                        <a:t>R</a:t>
                      </a:r>
                      <a:r>
                        <a:rPr lang="en-GB" sz="1000" b="1" dirty="0" smtClean="0"/>
                        <a:t>elative Deprivation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Face to face survey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dirty="0" smtClean="0"/>
                        <a:t>Created the term r</a:t>
                      </a:r>
                      <a:r>
                        <a:rPr lang="en-GB" sz="1050" b="1" dirty="0" smtClean="0"/>
                        <a:t>elative deprivation</a:t>
                      </a:r>
                      <a:r>
                        <a:rPr lang="en-GB" sz="1050" b="1" baseline="0" dirty="0" smtClean="0"/>
                        <a:t> – preferred measuring poverty with this.</a:t>
                      </a:r>
                      <a:endParaRPr lang="en-GB" sz="105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aseline="0" dirty="0"/>
                        <a:t>Found almost </a:t>
                      </a:r>
                      <a:r>
                        <a:rPr lang="en-GB" sz="1050" b="1" baseline="0" dirty="0" smtClean="0"/>
                        <a:t>24% </a:t>
                      </a:r>
                      <a:r>
                        <a:rPr lang="en-GB" sz="1050" b="1" baseline="0" dirty="0"/>
                        <a:t>of population were </a:t>
                      </a:r>
                      <a:r>
                        <a:rPr lang="en-GB" sz="1050" b="1" baseline="0" dirty="0" smtClean="0"/>
                        <a:t>suffering from relative poverty</a:t>
                      </a:r>
                      <a:r>
                        <a:rPr lang="en-GB" sz="1050" baseline="0" dirty="0" smtClean="0"/>
                        <a:t>.</a:t>
                      </a:r>
                      <a:endParaRPr lang="en-GB" sz="105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50" b="1" baseline="0" dirty="0"/>
                        <a:t>Much higher than </a:t>
                      </a:r>
                      <a:r>
                        <a:rPr lang="en-GB" sz="1050" b="1" baseline="0" dirty="0" smtClean="0"/>
                        <a:t>7% using the Government’s definition of Poverty.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789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Charles Murray </a:t>
                      </a:r>
                      <a:r>
                        <a:rPr lang="en-GB" sz="1000" b="1" dirty="0"/>
                        <a:t>(1984</a:t>
                      </a:r>
                      <a:r>
                        <a:rPr lang="en-GB" sz="1000" b="1" dirty="0" smtClean="0"/>
                        <a:t>) - </a:t>
                      </a:r>
                      <a:r>
                        <a:rPr lang="en-GB" sz="1000" b="1" dirty="0"/>
                        <a:t>New </a:t>
                      </a:r>
                      <a:r>
                        <a:rPr lang="en-GB" sz="1000" b="1" dirty="0" smtClean="0"/>
                        <a:t>Right</a:t>
                      </a:r>
                      <a:r>
                        <a:rPr lang="en-GB" sz="1000" b="1" baseline="0" dirty="0" smtClean="0"/>
                        <a:t> on Poverty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New 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Secondary sources </a:t>
                      </a:r>
                      <a:r>
                        <a:rPr lang="en-GB" sz="1000" dirty="0" smtClean="0"/>
                        <a:t>- </a:t>
                      </a:r>
                      <a:r>
                        <a:rPr lang="en-GB" sz="1000" dirty="0"/>
                        <a:t>statistics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dirty="0" smtClean="0"/>
                        <a:t>Argues</a:t>
                      </a:r>
                      <a:r>
                        <a:rPr lang="en-GB" sz="1000" baseline="0" dirty="0" smtClean="0"/>
                        <a:t> </a:t>
                      </a:r>
                      <a:r>
                        <a:rPr lang="en-GB" sz="1000" b="1" baseline="0" dirty="0"/>
                        <a:t>welfare benefits create </a:t>
                      </a:r>
                      <a:r>
                        <a:rPr lang="en-GB" sz="1000" b="1" baseline="0" dirty="0" smtClean="0"/>
                        <a:t>a culture of dependency </a:t>
                      </a:r>
                      <a:r>
                        <a:rPr lang="en-GB" sz="1000" baseline="0" dirty="0"/>
                        <a:t>– discouraging people to find </a:t>
                      </a:r>
                      <a:r>
                        <a:rPr lang="en-GB" sz="1000" baseline="0" dirty="0" smtClean="0"/>
                        <a:t>work </a:t>
                      </a:r>
                      <a:r>
                        <a:rPr lang="en-GB" sz="1000" baseline="0" dirty="0"/>
                        <a:t>and actually </a:t>
                      </a:r>
                      <a:r>
                        <a:rPr lang="en-GB" sz="1000" baseline="0" dirty="0" smtClean="0"/>
                        <a:t>creates </a:t>
                      </a:r>
                      <a:r>
                        <a:rPr lang="en-GB" sz="1000" baseline="0" dirty="0"/>
                        <a:t>more </a:t>
                      </a:r>
                      <a:r>
                        <a:rPr lang="en-GB" sz="1000" baseline="0" dirty="0" smtClean="0"/>
                        <a:t>poverty.</a:t>
                      </a:r>
                      <a:endParaRPr lang="en-GB" sz="100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aseline="0" dirty="0"/>
                        <a:t>The </a:t>
                      </a:r>
                      <a:r>
                        <a:rPr lang="en-GB" sz="1000" b="1" baseline="0" dirty="0"/>
                        <a:t>underclass</a:t>
                      </a:r>
                      <a:r>
                        <a:rPr lang="en-GB" sz="1000" baseline="0" dirty="0"/>
                        <a:t> are a threat to society – a </a:t>
                      </a:r>
                      <a:r>
                        <a:rPr lang="en-GB" sz="1000" b="1" baseline="0" dirty="0"/>
                        <a:t>group who drain resources and do not work </a:t>
                      </a:r>
                      <a:r>
                        <a:rPr lang="en-GB" sz="1000" baseline="0" dirty="0"/>
                        <a:t>– associates it with </a:t>
                      </a:r>
                      <a:r>
                        <a:rPr lang="en-GB" sz="1000" b="1" baseline="0" dirty="0"/>
                        <a:t>rising crime and single-parent </a:t>
                      </a:r>
                      <a:r>
                        <a:rPr lang="en-GB" sz="1000" b="1" baseline="0" dirty="0" smtClean="0"/>
                        <a:t>families (lack of discipline).</a:t>
                      </a:r>
                      <a:endParaRPr lang="en-GB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8987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Sylvia </a:t>
                      </a:r>
                      <a:r>
                        <a:rPr lang="en-GB" sz="1000" b="1" dirty="0" err="1" smtClean="0"/>
                        <a:t>Walby</a:t>
                      </a:r>
                      <a:r>
                        <a:rPr lang="en-GB" sz="1000" b="1" dirty="0" smtClean="0"/>
                        <a:t> </a:t>
                      </a:r>
                      <a:r>
                        <a:rPr lang="en-GB" sz="1000" b="1" dirty="0"/>
                        <a:t>(1990) </a:t>
                      </a:r>
                      <a:r>
                        <a:rPr lang="en-GB" sz="1000" b="1" dirty="0" smtClean="0"/>
                        <a:t>- P</a:t>
                      </a:r>
                      <a:r>
                        <a:rPr lang="en-GB" sz="1000" b="1" baseline="0" dirty="0" smtClean="0"/>
                        <a:t>atriarchy</a:t>
                      </a:r>
                      <a:endParaRPr lang="en-GB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Feminism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/>
                        <a:t>Work of other</a:t>
                      </a:r>
                      <a:r>
                        <a:rPr lang="en-GB" sz="1050" baseline="0" dirty="0"/>
                        <a:t> sociologists</a:t>
                      </a:r>
                      <a:endParaRPr lang="en-GB" sz="1050" dirty="0"/>
                    </a:p>
                    <a:p>
                      <a:pPr algn="ctr"/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/>
                        <a:t>Patriarchy</a:t>
                      </a:r>
                      <a:r>
                        <a:rPr lang="en-GB" sz="1000" baseline="0" dirty="0"/>
                        <a:t> </a:t>
                      </a:r>
                      <a:r>
                        <a:rPr lang="en-GB" sz="1000" baseline="0" dirty="0" smtClean="0"/>
                        <a:t>- </a:t>
                      </a:r>
                      <a:r>
                        <a:rPr lang="en-GB" sz="1000" baseline="0" dirty="0"/>
                        <a:t>a system of structures </a:t>
                      </a:r>
                      <a:r>
                        <a:rPr lang="en-GB" sz="1000" baseline="0" dirty="0" smtClean="0"/>
                        <a:t>in society </a:t>
                      </a:r>
                      <a:r>
                        <a:rPr lang="en-GB" sz="1000" b="1" baseline="0" dirty="0" smtClean="0"/>
                        <a:t>which allow men to </a:t>
                      </a:r>
                      <a:r>
                        <a:rPr lang="en-GB" sz="1000" b="1" baseline="0" dirty="0"/>
                        <a:t>dominate and exploit </a:t>
                      </a:r>
                      <a:r>
                        <a:rPr lang="en-GB" sz="1000" b="1" baseline="0" dirty="0" smtClean="0"/>
                        <a:t>women.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aseline="0" dirty="0" smtClean="0"/>
                        <a:t>Argued that there were </a:t>
                      </a:r>
                      <a:r>
                        <a:rPr lang="en-GB" sz="1000" b="1" baseline="0" dirty="0" smtClean="0"/>
                        <a:t>‘six pillars of Patriarchy’.</a:t>
                      </a:r>
                      <a:endParaRPr lang="en-GB" sz="1000" b="1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/>
                        <a:t>Paid employment, household, culture, sexuality,</a:t>
                      </a:r>
                      <a:r>
                        <a:rPr lang="en-GB" sz="1000" b="1" baseline="0" dirty="0"/>
                        <a:t> male violence against women and the </a:t>
                      </a:r>
                      <a:r>
                        <a:rPr lang="en-GB" sz="1000" b="1" baseline="0" dirty="0" smtClean="0"/>
                        <a:t>state</a:t>
                      </a:r>
                      <a:r>
                        <a:rPr lang="en-GB" sz="1000" baseline="0" dirty="0" smtClean="0"/>
                        <a:t>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aseline="0" dirty="0" smtClean="0"/>
                        <a:t>Stated </a:t>
                      </a:r>
                      <a:r>
                        <a:rPr lang="en-GB" sz="1000" b="1" baseline="0" dirty="0" smtClean="0"/>
                        <a:t>patriarchy has changed</a:t>
                      </a:r>
                      <a:r>
                        <a:rPr lang="en-GB" sz="1000" baseline="0" dirty="0" smtClean="0"/>
                        <a:t>; use to be </a:t>
                      </a:r>
                      <a:r>
                        <a:rPr lang="en-GB" sz="1000" b="1" baseline="0" dirty="0" smtClean="0"/>
                        <a:t>private (home</a:t>
                      </a:r>
                      <a:r>
                        <a:rPr lang="en-GB" sz="1000" baseline="0" dirty="0" smtClean="0"/>
                        <a:t>) now it </a:t>
                      </a:r>
                      <a:r>
                        <a:rPr lang="en-GB" sz="1000" b="1" baseline="0" dirty="0" smtClean="0"/>
                        <a:t>is public (workplace</a:t>
                      </a:r>
                      <a:r>
                        <a:rPr lang="en-GB" sz="1000" baseline="0" dirty="0" smtClean="0"/>
                        <a:t>).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baseline="0" dirty="0" smtClean="0"/>
                        <a:t>Young women have more equality due to rise in feminism </a:t>
                      </a:r>
                      <a:r>
                        <a:rPr lang="en-GB" sz="1000" baseline="0" dirty="0" smtClean="0"/>
                        <a:t>– however still suffer from </a:t>
                      </a:r>
                      <a:r>
                        <a:rPr lang="en-GB" sz="1000" b="1" baseline="0" dirty="0" smtClean="0"/>
                        <a:t>public patriarchy</a:t>
                      </a:r>
                      <a:r>
                        <a:rPr lang="en-GB" sz="1000" baseline="0" dirty="0" smtClean="0"/>
                        <a:t>.</a:t>
                      </a:r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021818" y="118267"/>
            <a:ext cx="1575182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Key Studies!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8530350" y="0"/>
            <a:ext cx="576470" cy="556592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62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07099"/>
              </p:ext>
            </p:extLst>
          </p:nvPr>
        </p:nvGraphicFramePr>
        <p:xfrm>
          <a:off x="0" y="0"/>
          <a:ext cx="9144001" cy="6877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4642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871870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775714">
                  <a:extLst>
                    <a:ext uri="{9D8B030D-6E8A-4147-A177-3AD203B41FA5}">
                      <a16:colId xmlns:a16="http://schemas.microsoft.com/office/drawing/2014/main" val="2122125017"/>
                    </a:ext>
                  </a:extLst>
                </a:gridCol>
                <a:gridCol w="6241775">
                  <a:extLst>
                    <a:ext uri="{9D8B030D-6E8A-4147-A177-3AD203B41FA5}">
                      <a16:colId xmlns:a16="http://schemas.microsoft.com/office/drawing/2014/main" val="928808196"/>
                    </a:ext>
                  </a:extLst>
                </a:gridCol>
              </a:tblGrid>
              <a:tr h="325024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Extra Social Stratification Sociologists – YOU DON’T HAVE TO KNOW</a:t>
                      </a:r>
                      <a:r>
                        <a:rPr lang="en-US" sz="1400" b="1" u="sng" baseline="0" dirty="0" smtClean="0"/>
                        <a:t> BUT YOU CAN USE AS EVIDENCE!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Sociologist/s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Theory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Research </a:t>
                      </a:r>
                      <a:r>
                        <a:rPr lang="en-GB" sz="1200" b="1" dirty="0" smtClean="0"/>
                        <a:t>Method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Key </a:t>
                      </a:r>
                      <a:r>
                        <a:rPr lang="en-GB" sz="2400" b="1" dirty="0" smtClean="0"/>
                        <a:t>Findings</a:t>
                      </a:r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12675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Melvin </a:t>
                      </a:r>
                      <a:r>
                        <a:rPr lang="en-US" sz="1200" b="1" dirty="0" err="1" smtClean="0"/>
                        <a:t>Tumin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Marxism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1" dirty="0" smtClean="0"/>
                        <a:t>Criticise</a:t>
                      </a:r>
                      <a:r>
                        <a:rPr lang="en-GB" sz="1200" b="1" baseline="0" dirty="0" smtClean="0"/>
                        <a:t> Davis &amp; Moore. </a:t>
                      </a:r>
                      <a:r>
                        <a:rPr lang="en-GB" sz="1200" b="0" baseline="0" dirty="0" smtClean="0"/>
                        <a:t>They argue – 1) </a:t>
                      </a:r>
                      <a:r>
                        <a:rPr lang="en-GB" sz="1200" b="1" baseline="0" dirty="0" smtClean="0"/>
                        <a:t>Functionally important is hard to establish </a:t>
                      </a:r>
                      <a:r>
                        <a:rPr lang="en-GB" sz="1200" b="0" baseline="0" dirty="0" smtClean="0"/>
                        <a:t>– e.g. an engineer in charge of a factory depends on his workforce who are also important.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baseline="0" dirty="0" smtClean="0"/>
                        <a:t>2) </a:t>
                      </a:r>
                      <a:r>
                        <a:rPr lang="en-GB" sz="1200" b="1" baseline="0" dirty="0" smtClean="0"/>
                        <a:t>Not everyone who is talented and able will get rewarded </a:t>
                      </a:r>
                      <a:r>
                        <a:rPr lang="en-GB" sz="1200" b="0" baseline="0" dirty="0" smtClean="0"/>
                        <a:t>– Elites will preserve their power. 3) </a:t>
                      </a:r>
                      <a:r>
                        <a:rPr lang="en-GB" sz="1200" b="1" baseline="0" dirty="0" smtClean="0"/>
                        <a:t>Education &amp; training do not necessarily justify inequalities </a:t>
                      </a:r>
                      <a:r>
                        <a:rPr lang="en-GB" sz="1200" b="0" baseline="0" dirty="0" smtClean="0"/>
                        <a:t>– e.g. – Just because someone is highly qualified and trained does not mean they should get paid higher forever. 4) They believe </a:t>
                      </a:r>
                      <a:r>
                        <a:rPr lang="en-GB" sz="1200" b="1" baseline="0" dirty="0" smtClean="0"/>
                        <a:t>societies did not need stratification to operate efficiently.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68255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C Write Mills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In </a:t>
                      </a:r>
                      <a:r>
                        <a:rPr lang="en-GB" sz="1200" b="1" dirty="0" smtClean="0"/>
                        <a:t>1946, he found</a:t>
                      </a:r>
                      <a:r>
                        <a:rPr lang="en-GB" sz="1200" b="1" baseline="0" dirty="0" smtClean="0"/>
                        <a:t> that an executive earned just over twice the wage of a normal worker</a:t>
                      </a:r>
                      <a:r>
                        <a:rPr lang="en-GB" sz="1200" b="0" baseline="0" dirty="0" smtClean="0"/>
                        <a:t>. </a:t>
                      </a:r>
                      <a:r>
                        <a:rPr lang="en-GB" sz="1200" b="1" baseline="0" dirty="0" smtClean="0"/>
                        <a:t>Thomas Frank checked again in 2016 </a:t>
                      </a:r>
                      <a:r>
                        <a:rPr lang="en-GB" sz="1200" b="0" baseline="0" dirty="0" smtClean="0"/>
                        <a:t>and found that an </a:t>
                      </a:r>
                      <a:r>
                        <a:rPr lang="en-GB" sz="1200" b="1" baseline="0" dirty="0" smtClean="0"/>
                        <a:t>executive now earned 261 times </a:t>
                      </a:r>
                      <a:r>
                        <a:rPr lang="en-GB" sz="1200" b="0" baseline="0" dirty="0" smtClean="0"/>
                        <a:t>that of a normal worker and the </a:t>
                      </a:r>
                      <a:r>
                        <a:rPr lang="en-GB" sz="1200" b="1" baseline="0" dirty="0" smtClean="0"/>
                        <a:t>chief executive earned 486 times </a:t>
                      </a:r>
                      <a:r>
                        <a:rPr lang="en-GB" sz="1200" b="0" baseline="0" dirty="0" smtClean="0"/>
                        <a:t>that of a normal workers wage.</a:t>
                      </a:r>
                      <a:endParaRPr lang="en-GB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601976"/>
                  </a:ext>
                </a:extLst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Devine &amp; Li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1" dirty="0" smtClean="0"/>
                        <a:t>Found link between a persons home background and their future job.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0" baseline="0" dirty="0" smtClean="0"/>
                        <a:t>They concluded that a </a:t>
                      </a:r>
                      <a:r>
                        <a:rPr lang="en-GB" sz="1200" b="1" baseline="0" dirty="0" smtClean="0"/>
                        <a:t>persons grades were a critical factor in determining their future job.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2099845"/>
                  </a:ext>
                </a:extLst>
              </a:tr>
              <a:tr h="94151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The Black Report – 1980 &amp; 1992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Revealed disturbing </a:t>
                      </a:r>
                      <a:r>
                        <a:rPr lang="en-GB" sz="1200" b="1" dirty="0" smtClean="0"/>
                        <a:t>evidence that there was an increasing divide between the health of the middle and working class. </a:t>
                      </a:r>
                      <a:r>
                        <a:rPr lang="en-GB" sz="1200" b="0" dirty="0" smtClean="0"/>
                        <a:t>The 1992 study confirmed these findings.</a:t>
                      </a:r>
                      <a:r>
                        <a:rPr lang="en-GB" sz="1200" b="0" baseline="0" dirty="0" smtClean="0"/>
                        <a:t> </a:t>
                      </a:r>
                      <a:r>
                        <a:rPr lang="en-GB" sz="1200" b="1" baseline="0" dirty="0" smtClean="0"/>
                        <a:t>Working class children were much more likely to suffer from conditions such as low birth weight, obesity and visual/hearing problems. They suffered more short-term and long-term conditions and their life expectancy is significantly lower.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440689"/>
                  </a:ext>
                </a:extLst>
              </a:tr>
              <a:tr h="94630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John</a:t>
                      </a:r>
                      <a:r>
                        <a:rPr lang="en-US" sz="1200" b="1" baseline="0" dirty="0" smtClean="0"/>
                        <a:t> </a:t>
                      </a:r>
                      <a:r>
                        <a:rPr lang="en-US" sz="1200" b="1" baseline="0" dirty="0" err="1" smtClean="0"/>
                        <a:t>Goldthorpe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Study in </a:t>
                      </a:r>
                      <a:r>
                        <a:rPr lang="en-US" sz="1050" dirty="0" err="1" smtClean="0"/>
                        <a:t>Luton</a:t>
                      </a:r>
                      <a:r>
                        <a:rPr lang="en-US" sz="1050" dirty="0" smtClean="0"/>
                        <a:t>.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He found </a:t>
                      </a:r>
                      <a:r>
                        <a:rPr lang="en-GB" sz="1200" b="1" dirty="0" smtClean="0"/>
                        <a:t>that</a:t>
                      </a:r>
                      <a:r>
                        <a:rPr lang="en-GB" sz="1200" b="1" baseline="0" dirty="0" smtClean="0"/>
                        <a:t> ‘affluent workers’ had an instrumental attitude to work (paid the bills but not interested in it). </a:t>
                      </a:r>
                      <a:r>
                        <a:rPr lang="en-GB" sz="1200" b="0" baseline="0" dirty="0" smtClean="0"/>
                        <a:t>He also found the </a:t>
                      </a:r>
                      <a:r>
                        <a:rPr lang="en-GB" sz="1200" b="1" baseline="0" dirty="0" smtClean="0"/>
                        <a:t>‘affluent workers’ were adopting a middle class lifestyle, hence termed them the ‘new working class’</a:t>
                      </a:r>
                      <a:r>
                        <a:rPr lang="en-GB" sz="1200" b="0" baseline="0" dirty="0" smtClean="0"/>
                        <a:t>. Also found their </a:t>
                      </a:r>
                      <a:r>
                        <a:rPr lang="en-GB" sz="1200" b="1" baseline="0" dirty="0" smtClean="0"/>
                        <a:t>personal lives were privatised with no evidence of community based activities.</a:t>
                      </a:r>
                      <a:r>
                        <a:rPr lang="en-GB" sz="1200" b="0" baseline="0" dirty="0" smtClean="0"/>
                        <a:t> </a:t>
                      </a:r>
                      <a:r>
                        <a:rPr lang="en-GB" sz="1200" b="1" baseline="0" dirty="0" smtClean="0"/>
                        <a:t>Fiona Devine revisited the ‘affluent worker’ and found the opposite of </a:t>
                      </a:r>
                      <a:r>
                        <a:rPr lang="en-GB" sz="1200" b="1" baseline="0" dirty="0" err="1" smtClean="0"/>
                        <a:t>Goldthorpe</a:t>
                      </a:r>
                      <a:r>
                        <a:rPr lang="en-GB" sz="1200" b="1" baseline="0" dirty="0" smtClean="0"/>
                        <a:t>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351594"/>
                  </a:ext>
                </a:extLst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/>
                        <a:t>Pitirim</a:t>
                      </a:r>
                      <a:r>
                        <a:rPr lang="en-US" sz="1200" b="1" dirty="0" smtClean="0"/>
                        <a:t> Sorokin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Research the ‘</a:t>
                      </a:r>
                      <a:r>
                        <a:rPr lang="en-GB" sz="1200" b="1" dirty="0" smtClean="0"/>
                        <a:t>American Dream’ </a:t>
                      </a:r>
                      <a:r>
                        <a:rPr lang="en-GB" sz="1200" b="0" dirty="0" smtClean="0"/>
                        <a:t>and found that opportunities</a:t>
                      </a:r>
                      <a:r>
                        <a:rPr lang="en-GB" sz="1200" b="0" baseline="0" dirty="0" smtClean="0"/>
                        <a:t> for social mobility, in reality, were </a:t>
                      </a:r>
                      <a:r>
                        <a:rPr lang="en-GB" sz="1200" b="1" baseline="0" dirty="0" smtClean="0"/>
                        <a:t>far more limited – thus showing America is no longer the ‘land of opportunity’.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655461"/>
                  </a:ext>
                </a:extLst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/>
                        <a:t>Seebohm</a:t>
                      </a:r>
                      <a:r>
                        <a:rPr lang="en-US" sz="1200" b="1" baseline="0" dirty="0" smtClean="0"/>
                        <a:t> Rowntree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Created the idea</a:t>
                      </a:r>
                      <a:r>
                        <a:rPr lang="en-GB" sz="1200" b="0" baseline="0" dirty="0" smtClean="0"/>
                        <a:t> of the </a:t>
                      </a:r>
                      <a:r>
                        <a:rPr lang="en-GB" sz="1200" b="1" baseline="0" dirty="0" smtClean="0"/>
                        <a:t>poverty line </a:t>
                      </a:r>
                      <a:r>
                        <a:rPr lang="en-GB" sz="1200" b="0" baseline="0" dirty="0" smtClean="0"/>
                        <a:t>– </a:t>
                      </a:r>
                      <a:r>
                        <a:rPr lang="en-GB" sz="1200" b="1" baseline="0" dirty="0" smtClean="0"/>
                        <a:t>a basic income level below which an individuals income can not buy them the minimum necessities. 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028328"/>
                  </a:ext>
                </a:extLst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Ralph Miliband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 smtClean="0"/>
                        <a:t>Marixism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200" b="0" dirty="0" smtClean="0"/>
                        <a:t>He believed that the</a:t>
                      </a:r>
                      <a:r>
                        <a:rPr lang="en-GB" sz="1200" b="0" baseline="0" dirty="0" smtClean="0"/>
                        <a:t> </a:t>
                      </a:r>
                      <a:r>
                        <a:rPr lang="en-GB" sz="1200" b="1" baseline="0" dirty="0" smtClean="0"/>
                        <a:t>British state was not run by a single capitalist class </a:t>
                      </a:r>
                      <a:r>
                        <a:rPr lang="en-GB" sz="1200" b="0" baseline="0" dirty="0" smtClean="0"/>
                        <a:t>but a </a:t>
                      </a:r>
                      <a:r>
                        <a:rPr lang="en-GB" sz="1200" b="1" baseline="0" dirty="0" smtClean="0"/>
                        <a:t>number of elite groups who had a shared interest in maintaining the existing capitalist (private property) system</a:t>
                      </a:r>
                      <a:r>
                        <a:rPr lang="en-GB" sz="1200" b="0" baseline="0" dirty="0" smtClean="0"/>
                        <a:t>.</a:t>
                      </a:r>
                      <a:endParaRPr lang="en-GB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148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38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15286"/>
              </p:ext>
            </p:extLst>
          </p:nvPr>
        </p:nvGraphicFramePr>
        <p:xfrm>
          <a:off x="0" y="1"/>
          <a:ext cx="9144001" cy="6884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986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1129519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1339913">
                  <a:extLst>
                    <a:ext uri="{9D8B030D-6E8A-4147-A177-3AD203B41FA5}">
                      <a16:colId xmlns:a16="http://schemas.microsoft.com/office/drawing/2014/main" val="2122125017"/>
                    </a:ext>
                  </a:extLst>
                </a:gridCol>
                <a:gridCol w="5178583">
                  <a:extLst>
                    <a:ext uri="{9D8B030D-6E8A-4147-A177-3AD203B41FA5}">
                      <a16:colId xmlns:a16="http://schemas.microsoft.com/office/drawing/2014/main" val="928808196"/>
                    </a:ext>
                  </a:extLst>
                </a:gridCol>
              </a:tblGrid>
              <a:tr h="300311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Extra Family Sociologists – YOU DON’T HAVE TO KNOW</a:t>
                      </a:r>
                      <a:r>
                        <a:rPr lang="en-US" sz="1400" b="1" u="sng" baseline="0" dirty="0" smtClean="0"/>
                        <a:t> BUT YOU CAN USE AS EVIDENCE!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69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Sociologist/s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Theory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Research </a:t>
                      </a:r>
                      <a:r>
                        <a:rPr lang="en-GB" sz="1200" b="1" dirty="0" smtClean="0"/>
                        <a:t>Method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Key </a:t>
                      </a:r>
                      <a:r>
                        <a:rPr lang="en-GB" sz="1600" b="1" dirty="0" smtClean="0"/>
                        <a:t>Findings</a:t>
                      </a:r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407800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William Goode 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He argued that secularisation</a:t>
                      </a:r>
                      <a:r>
                        <a:rPr lang="en-GB" sz="1050" baseline="0" dirty="0" smtClean="0"/>
                        <a:t> has resulted in marriage becoming less of a sacred, spiritual union and more of a personal and practical commitment.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566388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Edmund</a:t>
                      </a:r>
                      <a:r>
                        <a:rPr lang="en-US" sz="1050" b="1" baseline="0" dirty="0" smtClean="0"/>
                        <a:t> Leach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Recognised the power of the</a:t>
                      </a:r>
                      <a:r>
                        <a:rPr lang="en-GB" sz="1050" baseline="0" dirty="0" smtClean="0"/>
                        <a:t> image of the </a:t>
                      </a:r>
                      <a:r>
                        <a:rPr lang="en-GB" sz="1050" b="1" baseline="0" dirty="0" smtClean="0"/>
                        <a:t>traditional family. </a:t>
                      </a:r>
                      <a:r>
                        <a:rPr lang="en-GB" sz="1050" baseline="0" dirty="0" smtClean="0"/>
                        <a:t>He called this image the </a:t>
                      </a:r>
                      <a:r>
                        <a:rPr lang="en-GB" sz="1050" b="1" baseline="0" dirty="0" smtClean="0"/>
                        <a:t>‘cereal packet family’.</a:t>
                      </a:r>
                      <a:r>
                        <a:rPr lang="en-GB" sz="1050" baseline="0" dirty="0" smtClean="0"/>
                        <a:t> This is because it was </a:t>
                      </a:r>
                      <a:r>
                        <a:rPr lang="en-GB" sz="1050" b="1" baseline="0" dirty="0" smtClean="0"/>
                        <a:t>socially constructed</a:t>
                      </a:r>
                      <a:r>
                        <a:rPr lang="en-GB" sz="1050" baseline="0" dirty="0" smtClean="0"/>
                        <a:t> to make people that is how a </a:t>
                      </a:r>
                      <a:r>
                        <a:rPr lang="en-GB" sz="1050" b="1" baseline="0" dirty="0" smtClean="0"/>
                        <a:t>‘normal’ </a:t>
                      </a:r>
                      <a:r>
                        <a:rPr lang="en-GB" sz="1050" baseline="0" dirty="0" smtClean="0"/>
                        <a:t>family should be.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436001"/>
                  </a:ext>
                </a:extLst>
              </a:tr>
              <a:tr h="465618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Robert Chester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N/A</a:t>
                      </a:r>
                    </a:p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Argued that </a:t>
                      </a:r>
                      <a:r>
                        <a:rPr lang="en-GB" sz="1050" b="1" dirty="0" smtClean="0"/>
                        <a:t>for most people the nuclear family remains the most typical</a:t>
                      </a:r>
                      <a:r>
                        <a:rPr lang="en-GB" sz="1050" b="1" baseline="0" dirty="0" smtClean="0"/>
                        <a:t> family type. </a:t>
                      </a:r>
                      <a:r>
                        <a:rPr lang="en-GB" sz="1050" baseline="0" dirty="0" smtClean="0"/>
                        <a:t>Most people will </a:t>
                      </a:r>
                      <a:r>
                        <a:rPr lang="en-GB" sz="1050" b="1" baseline="0" dirty="0" smtClean="0"/>
                        <a:t>live in a nuclear family at some point in time. </a:t>
                      </a:r>
                      <a:r>
                        <a:rPr lang="en-GB" sz="1050" baseline="0" dirty="0" smtClean="0"/>
                        <a:t>E.g. lone parent families come from a nuclear family and become a nuclear family in the future.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784779"/>
                  </a:ext>
                </a:extLst>
              </a:tr>
              <a:tr h="494193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George Murdock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Functionalism – Came before Parsons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Studied</a:t>
                      </a:r>
                      <a:r>
                        <a:rPr lang="en-GB" sz="1000" baseline="0" dirty="0" smtClean="0"/>
                        <a:t> 250 societies in USA.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Claimed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b="1" baseline="0" dirty="0" smtClean="0"/>
                        <a:t>nuclear family was universal </a:t>
                      </a:r>
                      <a:r>
                        <a:rPr lang="en-GB" sz="1050" baseline="0" dirty="0" smtClean="0"/>
                        <a:t>– some </a:t>
                      </a:r>
                      <a:r>
                        <a:rPr lang="en-GB" sz="1050" b="1" baseline="0" dirty="0" smtClean="0"/>
                        <a:t>form of it existed in every society. </a:t>
                      </a:r>
                      <a:r>
                        <a:rPr lang="en-GB" sz="1050" baseline="0" dirty="0" smtClean="0"/>
                        <a:t>Argued family fulfil </a:t>
                      </a:r>
                      <a:r>
                        <a:rPr lang="en-GB" sz="1050" b="1" baseline="0" dirty="0" smtClean="0"/>
                        <a:t>4 vital functions</a:t>
                      </a:r>
                      <a:r>
                        <a:rPr lang="en-GB" sz="1050" baseline="0" dirty="0" smtClean="0"/>
                        <a:t>: - </a:t>
                      </a:r>
                      <a:r>
                        <a:rPr lang="en-GB" sz="1050" b="1" baseline="0" dirty="0" smtClean="0"/>
                        <a:t>1) Sexual, 2) Reproductive, 3) Educational (Primary Socialisation) &amp; 4)Economic.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728453"/>
                  </a:ext>
                </a:extLst>
              </a:tr>
              <a:tr h="5663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/>
                        <a:t>Peter Laslett - 1915-2001</a:t>
                      </a:r>
                    </a:p>
                    <a:p>
                      <a:pPr algn="ctr"/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Studied</a:t>
                      </a:r>
                      <a:r>
                        <a:rPr lang="en-GB" sz="1000" baseline="0" dirty="0" smtClean="0"/>
                        <a:t> parish records of 100 villages in 16</a:t>
                      </a:r>
                      <a:r>
                        <a:rPr lang="en-GB" sz="1000" baseline="30000" dirty="0" smtClean="0"/>
                        <a:t>th</a:t>
                      </a:r>
                      <a:r>
                        <a:rPr lang="en-GB" sz="1000" baseline="0" dirty="0" smtClean="0"/>
                        <a:t> to 19</a:t>
                      </a:r>
                      <a:r>
                        <a:rPr lang="en-GB" sz="1000" baseline="30000" dirty="0" smtClean="0"/>
                        <a:t>th</a:t>
                      </a:r>
                      <a:r>
                        <a:rPr lang="en-GB" sz="1000" baseline="0" dirty="0" smtClean="0"/>
                        <a:t> century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Argued the nuclear</a:t>
                      </a:r>
                      <a:r>
                        <a:rPr lang="en-GB" sz="1100" baseline="0" dirty="0" smtClean="0"/>
                        <a:t> </a:t>
                      </a:r>
                      <a:r>
                        <a:rPr lang="en-GB" sz="1100" b="1" baseline="0" dirty="0" smtClean="0"/>
                        <a:t>family existed widely before industrialisation </a:t>
                      </a:r>
                      <a:r>
                        <a:rPr lang="en-GB" sz="1100" baseline="0" dirty="0" smtClean="0"/>
                        <a:t>took place in England. </a:t>
                      </a:r>
                      <a:r>
                        <a:rPr lang="en-GB" sz="1100" b="1" baseline="0" dirty="0" smtClean="0"/>
                        <a:t>Only 10% of households contained family members beyond the nuclear family</a:t>
                      </a:r>
                      <a:r>
                        <a:rPr lang="en-GB" sz="1100" baseline="0" dirty="0" smtClean="0"/>
                        <a:t>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215564"/>
                  </a:ext>
                </a:extLst>
              </a:tr>
              <a:tr h="566388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Michael Anderson – 1971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Studied census</a:t>
                      </a:r>
                      <a:r>
                        <a:rPr lang="en-GB" sz="1000" baseline="0" dirty="0" smtClean="0"/>
                        <a:t> data in Preston in 1851.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Found </a:t>
                      </a:r>
                      <a:r>
                        <a:rPr lang="en-GB" sz="1100" b="1" dirty="0" smtClean="0"/>
                        <a:t>23% of households contained relatives outside</a:t>
                      </a:r>
                      <a:r>
                        <a:rPr lang="en-GB" sz="1100" b="1" baseline="0" dirty="0" smtClean="0"/>
                        <a:t> of nuclear family </a:t>
                      </a:r>
                      <a:r>
                        <a:rPr lang="en-GB" sz="1100" baseline="0" dirty="0" smtClean="0"/>
                        <a:t>and that there was </a:t>
                      </a:r>
                      <a:r>
                        <a:rPr lang="en-GB" sz="1100" b="1" baseline="0" dirty="0" smtClean="0"/>
                        <a:t>increase in family size</a:t>
                      </a:r>
                      <a:r>
                        <a:rPr lang="en-GB" sz="1100" baseline="0" dirty="0" smtClean="0"/>
                        <a:t>. </a:t>
                      </a:r>
                      <a:r>
                        <a:rPr lang="en-GB" sz="1100" b="1" baseline="0" dirty="0" smtClean="0"/>
                        <a:t>Due to jobs in the towns/cities, family members moved to live with other members to support each other whilst they worked.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05336"/>
                  </a:ext>
                </a:extLst>
              </a:tr>
              <a:tr h="407800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Elizabeth Silva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  <a:p>
                      <a:pPr algn="ctr"/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N/A</a:t>
                      </a:r>
                    </a:p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Argues</a:t>
                      </a:r>
                      <a:r>
                        <a:rPr lang="en-GB" sz="1100" b="1" baseline="0" dirty="0" smtClean="0"/>
                        <a:t> the role of parents is diminishing and being replaced by the influence of peers, teachers, internet and computer games.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9971077"/>
                  </a:ext>
                </a:extLst>
              </a:tr>
              <a:tr h="219074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/>
                        <a:t>Dobash</a:t>
                      </a:r>
                      <a:r>
                        <a:rPr lang="en-US" sz="1050" b="1" dirty="0" smtClean="0"/>
                        <a:t> and </a:t>
                      </a:r>
                      <a:r>
                        <a:rPr lang="en-US" sz="1050" b="1" dirty="0" err="1" smtClean="0"/>
                        <a:t>Dobash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Feminism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Argued </a:t>
                      </a:r>
                      <a:r>
                        <a:rPr lang="en-GB" sz="1100" b="1" dirty="0" smtClean="0"/>
                        <a:t>most</a:t>
                      </a:r>
                      <a:r>
                        <a:rPr lang="en-GB" sz="1100" b="1" baseline="0" dirty="0" smtClean="0"/>
                        <a:t> domestic violence occurs within the marriage.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720048"/>
                  </a:ext>
                </a:extLst>
              </a:tr>
              <a:tr h="499109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Ronald Fletcher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Functionalism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 smtClean="0"/>
                        <a:t>N/A</a:t>
                      </a:r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Divorce has increased as people</a:t>
                      </a:r>
                      <a:r>
                        <a:rPr lang="en-GB" sz="1100" b="1" baseline="0" dirty="0" smtClean="0"/>
                        <a:t> value it more then in the past. </a:t>
                      </a:r>
                      <a:r>
                        <a:rPr lang="en-GB" sz="1100" baseline="0" dirty="0" smtClean="0"/>
                        <a:t>People divorce because </a:t>
                      </a:r>
                      <a:r>
                        <a:rPr lang="en-GB" sz="1100" b="1" baseline="0" dirty="0" smtClean="0"/>
                        <a:t>marriage does not meet their expectations and will divorce to find right partner.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919300"/>
                  </a:ext>
                </a:extLst>
              </a:tr>
              <a:tr h="422903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Kate Millett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Feminism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  <a:p>
                      <a:pPr algn="ctr"/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Argues that </a:t>
                      </a:r>
                      <a:r>
                        <a:rPr lang="en-GB" sz="1100" b="1" dirty="0" smtClean="0"/>
                        <a:t>high divorces rates,</a:t>
                      </a:r>
                      <a:r>
                        <a:rPr lang="en-GB" sz="1100" b="1" baseline="0" dirty="0" smtClean="0"/>
                        <a:t> </a:t>
                      </a:r>
                      <a:r>
                        <a:rPr lang="en-GB" sz="1100" baseline="0" dirty="0" smtClean="0"/>
                        <a:t>and the fact that </a:t>
                      </a:r>
                      <a:r>
                        <a:rPr lang="en-GB" sz="1100" b="1" baseline="0" dirty="0" smtClean="0"/>
                        <a:t>most divorces are initiated by women, </a:t>
                      </a:r>
                      <a:r>
                        <a:rPr lang="en-GB" sz="1100" baseline="0" dirty="0" smtClean="0"/>
                        <a:t>confirms the believe that </a:t>
                      </a:r>
                      <a:r>
                        <a:rPr lang="en-GB" sz="1100" b="1" baseline="0" dirty="0" smtClean="0"/>
                        <a:t>marriage is patriarchal and exploits women.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928872"/>
                  </a:ext>
                </a:extLst>
              </a:tr>
              <a:tr h="27780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Elizabeth </a:t>
                      </a:r>
                      <a:r>
                        <a:rPr lang="en-US" sz="1100" b="1" dirty="0" err="1" smtClean="0"/>
                        <a:t>Bott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Two types of Conjugal Roles</a:t>
                      </a:r>
                      <a:r>
                        <a:rPr lang="en-GB" sz="1100" b="1" baseline="0" dirty="0" smtClean="0"/>
                        <a:t> – Segregated and joint conjugal roles.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118148"/>
                  </a:ext>
                </a:extLst>
              </a:tr>
              <a:tr h="12415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 smtClean="0"/>
                        <a:t>Duncombe</a:t>
                      </a:r>
                      <a:r>
                        <a:rPr lang="en-US" sz="1100" b="1" dirty="0" smtClean="0"/>
                        <a:t> &amp; Marsden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Triple</a:t>
                      </a:r>
                      <a:r>
                        <a:rPr lang="en-GB" sz="1100" b="1" baseline="0" dirty="0" smtClean="0"/>
                        <a:t> shift </a:t>
                      </a:r>
                      <a:r>
                        <a:rPr lang="en-GB" sz="1100" baseline="0" dirty="0" smtClean="0"/>
                        <a:t>– </a:t>
                      </a:r>
                      <a:r>
                        <a:rPr lang="en-GB" sz="1100" b="1" baseline="0" dirty="0" smtClean="0"/>
                        <a:t>women are responsible for work, childcare and household chores.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019492"/>
                  </a:ext>
                </a:extLst>
              </a:tr>
              <a:tr h="293697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Stephen </a:t>
                      </a:r>
                      <a:r>
                        <a:rPr lang="en-US" sz="1100" b="1" dirty="0" err="1" smtClean="0"/>
                        <a:t>Edgell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 smtClean="0"/>
                        <a:t>Interviewed</a:t>
                      </a:r>
                      <a:r>
                        <a:rPr lang="en-GB" sz="1050" baseline="0" dirty="0" smtClean="0"/>
                        <a:t> middle class couples</a:t>
                      </a:r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 smtClean="0"/>
                        <a:t>Found men had </a:t>
                      </a:r>
                      <a:r>
                        <a:rPr lang="en-GB" sz="1100" b="1" dirty="0" smtClean="0"/>
                        <a:t>decision making control over important things, </a:t>
                      </a:r>
                      <a:r>
                        <a:rPr lang="en-GB" sz="1100" dirty="0" smtClean="0"/>
                        <a:t>whilst women had </a:t>
                      </a:r>
                      <a:r>
                        <a:rPr lang="en-GB" sz="1100" b="1" dirty="0" smtClean="0"/>
                        <a:t>control over minor decisions</a:t>
                      </a:r>
                      <a:r>
                        <a:rPr lang="en-GB" sz="1100" b="1" baseline="0" dirty="0" smtClean="0"/>
                        <a:t> </a:t>
                      </a:r>
                      <a:r>
                        <a:rPr lang="en-GB" sz="1100" baseline="0" dirty="0" smtClean="0"/>
                        <a:t>– due to men being paid higher.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278736"/>
                  </a:ext>
                </a:extLst>
              </a:tr>
              <a:tr h="256763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Jan Phal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Found</a:t>
                      </a:r>
                      <a:r>
                        <a:rPr lang="en-GB" sz="1100" b="1" baseline="0" dirty="0" smtClean="0"/>
                        <a:t> money management in couples reflects who earns the most</a:t>
                      </a:r>
                      <a:r>
                        <a:rPr lang="en-GB" sz="1100" b="0" baseline="0" dirty="0" smtClean="0"/>
                        <a:t> – mostly the man.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76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7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34037"/>
              </p:ext>
            </p:extLst>
          </p:nvPr>
        </p:nvGraphicFramePr>
        <p:xfrm>
          <a:off x="0" y="0"/>
          <a:ext cx="9135686" cy="28953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1621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8054065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</a:tblGrid>
              <a:tr h="26600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Family Laws</a:t>
                      </a:r>
                      <a:r>
                        <a:rPr lang="en-US" sz="1400" b="1" u="sng" baseline="0" dirty="0" smtClean="0"/>
                        <a:t> – You Must Know These To Use as Evidence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59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Name of Law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What</a:t>
                      </a:r>
                      <a:r>
                        <a:rPr lang="en-GB" sz="1200" b="1" baseline="0" dirty="0" smtClean="0"/>
                        <a:t> did the law change?</a:t>
                      </a:r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575196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 smtClean="0"/>
                        <a:t>Divorce</a:t>
                      </a:r>
                      <a:r>
                        <a:rPr lang="en-GB" sz="1000" b="1" baseline="0" dirty="0" smtClean="0"/>
                        <a:t> Reform Act 1969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Made it easier for couples to escape unhappy marriages</a:t>
                      </a:r>
                      <a:r>
                        <a:rPr lang="en-GB" sz="1100" dirty="0" smtClean="0"/>
                        <a:t>. Neither partner had to</a:t>
                      </a:r>
                      <a:r>
                        <a:rPr lang="en-GB" sz="1100" baseline="0" dirty="0" smtClean="0"/>
                        <a:t> </a:t>
                      </a:r>
                      <a:r>
                        <a:rPr lang="en-GB" sz="1100" b="1" baseline="0" dirty="0" smtClean="0"/>
                        <a:t>prove that fault lay with their husband or wife </a:t>
                      </a:r>
                      <a:r>
                        <a:rPr lang="en-GB" sz="1100" baseline="0" dirty="0" smtClean="0"/>
                        <a:t>and as a result </a:t>
                      </a:r>
                      <a:r>
                        <a:rPr lang="en-GB" sz="1100" b="1" baseline="0" dirty="0" smtClean="0"/>
                        <a:t>divorce rates rose significantly</a:t>
                      </a:r>
                      <a:r>
                        <a:rPr lang="en-GB" sz="1100" baseline="0" dirty="0" smtClean="0"/>
                        <a:t>. Divorce rate </a:t>
                      </a:r>
                      <a:r>
                        <a:rPr lang="en-GB" sz="1100" b="1" baseline="0" dirty="0" smtClean="0"/>
                        <a:t>had more then doubled between 1969 and 1972. </a:t>
                      </a:r>
                      <a:r>
                        <a:rPr lang="en-GB" sz="1100" baseline="0" dirty="0" smtClean="0"/>
                        <a:t>Today </a:t>
                      </a:r>
                      <a:r>
                        <a:rPr lang="en-GB" sz="1100" b="1" baseline="0" dirty="0" smtClean="0"/>
                        <a:t>42% of marriages end in divorce</a:t>
                      </a:r>
                      <a:r>
                        <a:rPr lang="en-GB" sz="1100" baseline="0" dirty="0" smtClean="0"/>
                        <a:t> which has led to an increase of single-parent and reconstituted families.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234937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Divorce Law</a:t>
                      </a:r>
                      <a:r>
                        <a:rPr lang="en-US" sz="1000" b="1" baseline="0" dirty="0" smtClean="0"/>
                        <a:t> 1984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Reduced the time before a divorce</a:t>
                      </a:r>
                      <a:r>
                        <a:rPr lang="en-GB" sz="1100" b="1" baseline="0" dirty="0" smtClean="0"/>
                        <a:t> could take place from three years to one year</a:t>
                      </a:r>
                      <a:r>
                        <a:rPr lang="en-GB" sz="1100" baseline="0" dirty="0" smtClean="0"/>
                        <a:t>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958521"/>
                  </a:ext>
                </a:extLst>
              </a:tr>
              <a:tr h="39835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Family Law</a:t>
                      </a:r>
                      <a:r>
                        <a:rPr lang="en-US" sz="1000" b="1" baseline="0" dirty="0" smtClean="0"/>
                        <a:t> Act 1996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No</a:t>
                      </a:r>
                      <a:r>
                        <a:rPr lang="en-GB" sz="1100" b="1" baseline="0" dirty="0" smtClean="0"/>
                        <a:t> longer necessary to prove breakdown</a:t>
                      </a:r>
                      <a:r>
                        <a:rPr lang="en-GB" sz="1100" baseline="0" dirty="0" smtClean="0"/>
                        <a:t>, just had to </a:t>
                      </a:r>
                      <a:r>
                        <a:rPr lang="en-GB" sz="1100" b="1" baseline="0" dirty="0" smtClean="0"/>
                        <a:t>state that it had broken down</a:t>
                      </a:r>
                      <a:r>
                        <a:rPr lang="en-GB" sz="1100" baseline="0" dirty="0" smtClean="0"/>
                        <a:t>. </a:t>
                      </a:r>
                      <a:r>
                        <a:rPr lang="en-GB" sz="1100" b="1" baseline="0" dirty="0" smtClean="0"/>
                        <a:t>Period of reflection was introduced </a:t>
                      </a:r>
                      <a:r>
                        <a:rPr lang="en-GB" sz="1100" baseline="0" dirty="0" smtClean="0"/>
                        <a:t>before a divorce could be finalised and </a:t>
                      </a:r>
                      <a:r>
                        <a:rPr lang="en-GB" sz="1100" b="1" baseline="0" dirty="0" smtClean="0"/>
                        <a:t>greater use of mediation was encouraged.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525"/>
                  </a:ext>
                </a:extLst>
              </a:tr>
              <a:tr h="433359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Equal Pay Act 1970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Meant women and men doing the same job would</a:t>
                      </a:r>
                      <a:r>
                        <a:rPr lang="en-GB" sz="1100" b="1" baseline="0" dirty="0" smtClean="0"/>
                        <a:t> get equal pay. </a:t>
                      </a:r>
                      <a:r>
                        <a:rPr lang="en-GB" sz="1100" baseline="0" dirty="0" smtClean="0"/>
                        <a:t>This contributed to changes in the organisation of the family life, including </a:t>
                      </a:r>
                      <a:r>
                        <a:rPr lang="en-GB" sz="1100" b="1" baseline="0" dirty="0" smtClean="0"/>
                        <a:t>encouraging women to work outside of the home and giving them independence</a:t>
                      </a:r>
                      <a:r>
                        <a:rPr lang="en-GB" sz="1100" baseline="0" dirty="0" smtClean="0"/>
                        <a:t>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288515"/>
                  </a:ext>
                </a:extLst>
              </a:tr>
              <a:tr h="303731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Marriage</a:t>
                      </a:r>
                      <a:r>
                        <a:rPr lang="en-US" sz="1000" b="1" baseline="0" dirty="0" smtClean="0"/>
                        <a:t> Act 2013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 smtClean="0"/>
                        <a:t>Allowed same-sex couples to get married in England</a:t>
                      </a:r>
                      <a:r>
                        <a:rPr lang="en-GB" sz="1100" b="1" baseline="0" dirty="0" smtClean="0"/>
                        <a:t> and Wales</a:t>
                      </a:r>
                      <a:r>
                        <a:rPr lang="en-GB" sz="1100" baseline="0" dirty="0" smtClean="0"/>
                        <a:t>. This led to </a:t>
                      </a:r>
                      <a:r>
                        <a:rPr lang="en-GB" sz="1100" b="1" baseline="0" dirty="0" smtClean="0"/>
                        <a:t>15,098 same-sex marriages between 2014-2015</a:t>
                      </a:r>
                      <a:r>
                        <a:rPr lang="en-GB" sz="1100" baseline="0" dirty="0" smtClean="0"/>
                        <a:t>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7383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313999"/>
              </p:ext>
            </p:extLst>
          </p:nvPr>
        </p:nvGraphicFramePr>
        <p:xfrm>
          <a:off x="8314" y="2872294"/>
          <a:ext cx="9135686" cy="39475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9583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1602463">
                  <a:extLst>
                    <a:ext uri="{9D8B030D-6E8A-4147-A177-3AD203B41FA5}">
                      <a16:colId xmlns:a16="http://schemas.microsoft.com/office/drawing/2014/main" val="2454400572"/>
                    </a:ext>
                  </a:extLst>
                </a:gridCol>
                <a:gridCol w="6373640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</a:tblGrid>
              <a:tr h="312023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Family Statistics</a:t>
                      </a:r>
                      <a:r>
                        <a:rPr lang="en-US" sz="1400" b="1" u="sng" baseline="0" dirty="0" smtClean="0"/>
                        <a:t> – You Must Know These To Use as Evidence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008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Topic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Statistic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What is</a:t>
                      </a:r>
                      <a:r>
                        <a:rPr lang="en-GB" sz="1200" b="1" baseline="0" dirty="0" smtClean="0"/>
                        <a:t> the trend?</a:t>
                      </a:r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Nuclear Family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1996 – 12.6M</a:t>
                      </a:r>
                    </a:p>
                    <a:p>
                      <a:pPr algn="ctr"/>
                      <a:r>
                        <a:rPr lang="en-US" sz="900" b="0" dirty="0" smtClean="0"/>
                        <a:t>2016 – 12.6M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Shows nuclear family still the most popular type</a:t>
                      </a:r>
                      <a:r>
                        <a:rPr lang="en-US" sz="900" b="1" baseline="0" dirty="0" smtClean="0"/>
                        <a:t> </a:t>
                      </a:r>
                      <a:r>
                        <a:rPr lang="en-US" sz="900" b="0" baseline="0" dirty="0" smtClean="0"/>
                        <a:t>of family in the UK.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146798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Same-Sex Family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1996 – N/A</a:t>
                      </a:r>
                    </a:p>
                    <a:p>
                      <a:pPr algn="ctr"/>
                      <a:r>
                        <a:rPr lang="en-US" sz="900" b="0" dirty="0" smtClean="0"/>
                        <a:t>2016</a:t>
                      </a:r>
                      <a:r>
                        <a:rPr lang="en-US" sz="900" b="0" baseline="0" dirty="0" smtClean="0"/>
                        <a:t> – 29K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Rise in same-sex</a:t>
                      </a:r>
                      <a:r>
                        <a:rPr lang="en-US" sz="900" b="1" baseline="0" dirty="0" smtClean="0"/>
                        <a:t> family </a:t>
                      </a:r>
                      <a:r>
                        <a:rPr lang="en-US" sz="900" b="0" baseline="0" dirty="0" smtClean="0"/>
                        <a:t>due to </a:t>
                      </a:r>
                      <a:r>
                        <a:rPr lang="en-US" sz="900" b="1" baseline="0" dirty="0" smtClean="0"/>
                        <a:t>Marriage Act 2013.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474215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Cohabitation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1996 – 1.5M</a:t>
                      </a:r>
                    </a:p>
                    <a:p>
                      <a:pPr algn="ctr"/>
                      <a:r>
                        <a:rPr lang="en-US" sz="900" b="0" dirty="0" smtClean="0"/>
                        <a:t>2016 – 3.2M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Shows </a:t>
                      </a:r>
                      <a:r>
                        <a:rPr lang="en-US" sz="900" b="1" dirty="0" smtClean="0"/>
                        <a:t>rise in cohabitation</a:t>
                      </a:r>
                      <a:r>
                        <a:rPr lang="en-US" sz="900" b="1" baseline="0" dirty="0" smtClean="0"/>
                        <a:t> – living together without being married.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807476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Lone</a:t>
                      </a:r>
                      <a:r>
                        <a:rPr lang="en-US" sz="900" b="1" baseline="0" dirty="0" smtClean="0"/>
                        <a:t> – Parent Family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1996 – 2.4M</a:t>
                      </a:r>
                    </a:p>
                    <a:p>
                      <a:pPr algn="ctr"/>
                      <a:r>
                        <a:rPr lang="en-US" sz="900" b="0" dirty="0" smtClean="0"/>
                        <a:t>2016 – 2.9M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Rise</a:t>
                      </a:r>
                      <a:r>
                        <a:rPr lang="en-US" sz="900" b="1" baseline="0" dirty="0" smtClean="0"/>
                        <a:t> in lone-parent families</a:t>
                      </a:r>
                      <a:r>
                        <a:rPr lang="en-US" sz="900" b="0" baseline="0" dirty="0" smtClean="0"/>
                        <a:t>. Due to things such as </a:t>
                      </a:r>
                      <a:r>
                        <a:rPr lang="en-US" sz="900" b="1" baseline="0" dirty="0" smtClean="0"/>
                        <a:t>divorce and female independence</a:t>
                      </a:r>
                      <a:r>
                        <a:rPr lang="en-US" sz="900" b="0" baseline="0" dirty="0" smtClean="0"/>
                        <a:t>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078294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Singlehood household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1/3 households</a:t>
                      </a:r>
                      <a:r>
                        <a:rPr lang="en-US" sz="900" b="0" baseline="0" dirty="0" smtClean="0"/>
                        <a:t> contain one person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More people are living alone now</a:t>
                      </a:r>
                      <a:r>
                        <a:rPr lang="en-US" sz="900" b="1" baseline="0" dirty="0" smtClean="0"/>
                        <a:t> </a:t>
                      </a:r>
                      <a:r>
                        <a:rPr lang="en-US" sz="900" b="0" baseline="0" dirty="0" smtClean="0"/>
                        <a:t>– mostly elderly people. Growing number of young people living alone. </a:t>
                      </a:r>
                      <a:r>
                        <a:rPr lang="en-US" sz="900" b="1" baseline="0" dirty="0" smtClean="0"/>
                        <a:t>Twice as many men are living alone compared to women.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743986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Marriage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1945 – 397,626</a:t>
                      </a:r>
                      <a:r>
                        <a:rPr lang="en-US" sz="900" b="0" baseline="0" dirty="0"/>
                        <a:t> </a:t>
                      </a:r>
                      <a:r>
                        <a:rPr lang="en-US" sz="900" b="0" baseline="0" dirty="0" smtClean="0"/>
                        <a:t>   </a:t>
                      </a:r>
                    </a:p>
                    <a:p>
                      <a:pPr algn="ctr"/>
                      <a:r>
                        <a:rPr lang="en-US" sz="900" b="0" baseline="0" dirty="0" smtClean="0"/>
                        <a:t>2013 – 240,854              </a:t>
                      </a:r>
                      <a:endParaRPr lang="en-US" sz="9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In the last 50 years, the marriage rate in England and Wales has declined significantly</a:t>
                      </a:r>
                      <a:r>
                        <a:rPr lang="en-US" sz="900" b="0" dirty="0" smtClean="0"/>
                        <a:t>. People are also </a:t>
                      </a:r>
                      <a:r>
                        <a:rPr lang="en-US" sz="900" b="1" dirty="0" smtClean="0"/>
                        <a:t>getting married</a:t>
                      </a:r>
                      <a:r>
                        <a:rPr lang="en-US" sz="900" b="1" baseline="0" dirty="0" smtClean="0"/>
                        <a:t> later </a:t>
                      </a:r>
                      <a:r>
                        <a:rPr lang="en-US" sz="900" b="0" baseline="0" dirty="0" smtClean="0"/>
                        <a:t>(M from 25 in 1985 to 32 in 2015) (W from 24 in 1985 to 30 in 2015).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060231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Divorce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1960 – 23,868</a:t>
                      </a:r>
                    </a:p>
                    <a:p>
                      <a:pPr algn="ctr"/>
                      <a:r>
                        <a:rPr lang="en-US" sz="900" b="1" dirty="0" smtClean="0"/>
                        <a:t>2008 – 143,000</a:t>
                      </a:r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</a:t>
                      </a:r>
                      <a:r>
                        <a:rPr lang="en-US" sz="900" b="0" baseline="0" dirty="0" smtClean="0"/>
                        <a:t> shows </a:t>
                      </a:r>
                      <a:r>
                        <a:rPr lang="en-US" sz="900" b="1" baseline="0" dirty="0" smtClean="0"/>
                        <a:t>divorce rates have drastically increased over the last 50 years</a:t>
                      </a:r>
                      <a:r>
                        <a:rPr lang="en-US" sz="900" b="0" baseline="0" dirty="0" smtClean="0"/>
                        <a:t>. However </a:t>
                      </a:r>
                      <a:r>
                        <a:rPr lang="en-US" sz="900" b="1" baseline="0" dirty="0" smtClean="0"/>
                        <a:t>more recently, there has been a decline in divorce.</a:t>
                      </a:r>
                      <a:r>
                        <a:rPr lang="en-US" sz="900" b="0" baseline="0" dirty="0" smtClean="0"/>
                        <a:t> According to ONS there were </a:t>
                      </a:r>
                      <a:r>
                        <a:rPr lang="en-US" sz="900" b="1" baseline="0" dirty="0" smtClean="0"/>
                        <a:t>111,169 divorces in 2014.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18164"/>
                  </a:ext>
                </a:extLst>
              </a:tr>
              <a:tr h="37442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/>
                        <a:t>Secularisation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2001 – 15% Atheists</a:t>
                      </a:r>
                    </a:p>
                    <a:p>
                      <a:pPr algn="ctr"/>
                      <a:r>
                        <a:rPr lang="en-US" sz="900" b="0" dirty="0" smtClean="0"/>
                        <a:t>2011 – 25% Atheists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Shows an</a:t>
                      </a:r>
                      <a:r>
                        <a:rPr lang="en-US" sz="900" b="0" baseline="0" dirty="0" smtClean="0"/>
                        <a:t> </a:t>
                      </a:r>
                      <a:r>
                        <a:rPr lang="en-US" sz="900" b="1" baseline="0" dirty="0" smtClean="0"/>
                        <a:t>increase in </a:t>
                      </a:r>
                      <a:r>
                        <a:rPr lang="en-US" sz="900" b="1" baseline="0" dirty="0" err="1" smtClean="0"/>
                        <a:t>secularisation</a:t>
                      </a:r>
                      <a:r>
                        <a:rPr lang="en-US" sz="900" b="1" baseline="0" dirty="0" smtClean="0"/>
                        <a:t> </a:t>
                      </a:r>
                      <a:r>
                        <a:rPr lang="en-US" sz="900" b="0" baseline="0" dirty="0" smtClean="0"/>
                        <a:t>– </a:t>
                      </a:r>
                      <a:r>
                        <a:rPr lang="en-US" sz="900" b="1" baseline="0" dirty="0" smtClean="0"/>
                        <a:t>a decline in religious beliefs in society.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783"/>
                  </a:ext>
                </a:extLst>
              </a:tr>
              <a:tr h="34274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Domestic Violence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2007/8 - 658,208</a:t>
                      </a:r>
                    </a:p>
                    <a:p>
                      <a:pPr algn="ctr"/>
                      <a:r>
                        <a:rPr lang="en-US" sz="900" b="0" dirty="0" smtClean="0"/>
                        <a:t>2014/15</a:t>
                      </a:r>
                      <a:r>
                        <a:rPr lang="en-US" sz="900" b="0" baseline="0" dirty="0" smtClean="0"/>
                        <a:t> – 943,628 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Shows</a:t>
                      </a:r>
                      <a:r>
                        <a:rPr lang="en-US" sz="900" b="0" baseline="0" dirty="0" smtClean="0"/>
                        <a:t> the number </a:t>
                      </a:r>
                      <a:r>
                        <a:rPr lang="en-US" sz="900" b="1" baseline="0" dirty="0" smtClean="0"/>
                        <a:t>of cases of domestic abuse recorded by the Police has increase every year</a:t>
                      </a:r>
                      <a:r>
                        <a:rPr lang="en-US" sz="900" b="0" baseline="0" dirty="0" smtClean="0"/>
                        <a:t>. It shows a </a:t>
                      </a:r>
                      <a:r>
                        <a:rPr lang="en-US" sz="900" b="1" baseline="0" dirty="0" smtClean="0"/>
                        <a:t>43% increase</a:t>
                      </a:r>
                      <a:r>
                        <a:rPr lang="en-US" sz="900" b="0" baseline="0" dirty="0" smtClean="0"/>
                        <a:t>. What about the cases of </a:t>
                      </a:r>
                      <a:r>
                        <a:rPr lang="en-US" sz="900" b="1" baseline="0" dirty="0" smtClean="0"/>
                        <a:t>domestic violence that are not reported? Or against men? (Dark Figure).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75039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2362954" y="5993394"/>
            <a:ext cx="2009870" cy="90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5-Point Star 10"/>
          <p:cNvSpPr/>
          <p:nvPr/>
        </p:nvSpPr>
        <p:spPr>
          <a:xfrm>
            <a:off x="7523429" y="5866646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5-Point Star 11"/>
          <p:cNvSpPr/>
          <p:nvPr/>
        </p:nvSpPr>
        <p:spPr>
          <a:xfrm>
            <a:off x="7586062" y="3547450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5-Point Star 12"/>
          <p:cNvSpPr/>
          <p:nvPr/>
        </p:nvSpPr>
        <p:spPr>
          <a:xfrm>
            <a:off x="8001754" y="6625352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5-Point Star 7"/>
          <p:cNvSpPr/>
          <p:nvPr/>
        </p:nvSpPr>
        <p:spPr>
          <a:xfrm>
            <a:off x="5415919" y="1843783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5-Point Star 8"/>
          <p:cNvSpPr/>
          <p:nvPr/>
        </p:nvSpPr>
        <p:spPr>
          <a:xfrm>
            <a:off x="6500527" y="2272031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5-Point Star 9"/>
          <p:cNvSpPr/>
          <p:nvPr/>
        </p:nvSpPr>
        <p:spPr>
          <a:xfrm>
            <a:off x="8338852" y="2572163"/>
            <a:ext cx="181069" cy="17201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3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7CEC1AC-CCB1-E840-B565-54A3DD0138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2831332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6395">
                  <a:extLst>
                    <a:ext uri="{9D8B030D-6E8A-4147-A177-3AD203B41FA5}">
                      <a16:colId xmlns:a16="http://schemas.microsoft.com/office/drawing/2014/main" val="3078698057"/>
                    </a:ext>
                  </a:extLst>
                </a:gridCol>
                <a:gridCol w="988394">
                  <a:extLst>
                    <a:ext uri="{9D8B030D-6E8A-4147-A177-3AD203B41FA5}">
                      <a16:colId xmlns:a16="http://schemas.microsoft.com/office/drawing/2014/main" val="3555179513"/>
                    </a:ext>
                  </a:extLst>
                </a:gridCol>
                <a:gridCol w="1537655">
                  <a:extLst>
                    <a:ext uri="{9D8B030D-6E8A-4147-A177-3AD203B41FA5}">
                      <a16:colId xmlns:a16="http://schemas.microsoft.com/office/drawing/2014/main" val="1690047654"/>
                    </a:ext>
                  </a:extLst>
                </a:gridCol>
                <a:gridCol w="5281556">
                  <a:extLst>
                    <a:ext uri="{9D8B030D-6E8A-4147-A177-3AD203B41FA5}">
                      <a16:colId xmlns:a16="http://schemas.microsoft.com/office/drawing/2014/main" val="911532567"/>
                    </a:ext>
                  </a:extLst>
                </a:gridCol>
              </a:tblGrid>
              <a:tr h="33729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sng" dirty="0" smtClean="0"/>
                        <a:t>7 Education Key</a:t>
                      </a:r>
                      <a:r>
                        <a:rPr lang="en-US" sz="1400" b="1" u="sng" baseline="0" dirty="0" smtClean="0"/>
                        <a:t> Studies  </a:t>
                      </a:r>
                      <a:r>
                        <a:rPr lang="en-US" sz="1400" b="1" u="sng" dirty="0" smtClean="0"/>
                        <a:t>– YOU MUST KNOW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01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Sociologist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Theory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Research </a:t>
                      </a:r>
                      <a:r>
                        <a:rPr lang="en-GB" sz="1600" b="1" dirty="0" smtClean="0"/>
                        <a:t>Method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/>
                        <a:t>Key </a:t>
                      </a:r>
                      <a:r>
                        <a:rPr lang="en-GB" sz="3200" b="1" dirty="0" smtClean="0"/>
                        <a:t>Findings</a:t>
                      </a:r>
                      <a:endParaRPr lang="en-US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784532"/>
                  </a:ext>
                </a:extLst>
              </a:tr>
              <a:tr h="122810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Talcott</a:t>
                      </a:r>
                      <a:r>
                        <a:rPr lang="en-GB" sz="1800" b="1" baseline="0" dirty="0" smtClean="0"/>
                        <a:t> </a:t>
                      </a:r>
                    </a:p>
                    <a:p>
                      <a:pPr algn="ctr"/>
                      <a:r>
                        <a:rPr lang="en-GB" sz="1800" b="1" dirty="0" smtClean="0"/>
                        <a:t>Parsons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 smtClean="0"/>
                        <a:t>Functionalist – Positive about Education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Work of other sociologists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School is a </a:t>
                      </a:r>
                      <a:r>
                        <a:rPr lang="en-GB" sz="1050" b="1" dirty="0" smtClean="0"/>
                        <a:t>bridge between</a:t>
                      </a:r>
                      <a:r>
                        <a:rPr lang="en-GB" sz="1050" b="1" baseline="0" dirty="0" smtClean="0"/>
                        <a:t> the home and wider society</a:t>
                      </a:r>
                      <a:r>
                        <a:rPr lang="en-GB" sz="1050" baseline="0" dirty="0" smtClean="0"/>
                        <a:t>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School plays central role of </a:t>
                      </a:r>
                      <a:r>
                        <a:rPr lang="en-GB" sz="1050" b="1" baseline="0" dirty="0" smtClean="0"/>
                        <a:t>secondary socialisation</a:t>
                      </a:r>
                      <a:r>
                        <a:rPr lang="en-GB" sz="1050" baseline="0" dirty="0" smtClean="0"/>
                        <a:t>, taking over from family (primary).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School teaches </a:t>
                      </a:r>
                      <a:r>
                        <a:rPr lang="en-GB" sz="1050" b="1" baseline="0" dirty="0" smtClean="0"/>
                        <a:t>universal standards </a:t>
                      </a:r>
                      <a:r>
                        <a:rPr lang="en-GB" sz="1050" baseline="0" dirty="0" smtClean="0"/>
                        <a:t>– e.g. same rules apply to everyone and everyone is judged the same.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He believed in </a:t>
                      </a:r>
                      <a:r>
                        <a:rPr lang="en-GB" sz="1050" b="1" baseline="0" dirty="0" smtClean="0"/>
                        <a:t>meritocracy</a:t>
                      </a:r>
                      <a:r>
                        <a:rPr lang="en-GB" sz="1050" baseline="0" dirty="0" smtClean="0"/>
                        <a:t> where people are rewarded for the amount of work they put in. This links to </a:t>
                      </a:r>
                      <a:r>
                        <a:rPr lang="en-GB" sz="1050" b="1" baseline="0" dirty="0" smtClean="0"/>
                        <a:t>role allocation </a:t>
                      </a:r>
                      <a:r>
                        <a:rPr lang="en-GB" sz="1050" baseline="0" dirty="0" smtClean="0"/>
                        <a:t>– most appropriate jobs are given to those who are talented.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066829"/>
                  </a:ext>
                </a:extLst>
              </a:tr>
              <a:tr h="765442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Emile Durkheim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 smtClean="0"/>
                        <a:t>Functionalist – Positive about Education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/>
                        <a:t>Work of other sociologists</a:t>
                      </a:r>
                      <a:endParaRPr lang="en-US" sz="1050" dirty="0"/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Main function of</a:t>
                      </a:r>
                      <a:r>
                        <a:rPr lang="en-GB" sz="1050" baseline="0" dirty="0" smtClean="0"/>
                        <a:t> education is the </a:t>
                      </a:r>
                      <a:r>
                        <a:rPr lang="en-GB" sz="1050" b="1" baseline="0" dirty="0" smtClean="0"/>
                        <a:t>transmission of normal and values </a:t>
                      </a:r>
                      <a:r>
                        <a:rPr lang="en-GB" sz="1050" baseline="0" dirty="0" smtClean="0"/>
                        <a:t>in order to make society into a united whole.</a:t>
                      </a:r>
                      <a:endParaRPr lang="en-GB" sz="1050" dirty="0" smtClean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Education</a:t>
                      </a:r>
                      <a:r>
                        <a:rPr lang="en-GB" sz="1050" baseline="0" dirty="0" smtClean="0"/>
                        <a:t> helps to develop a </a:t>
                      </a:r>
                      <a:r>
                        <a:rPr lang="en-GB" sz="1050" b="1" baseline="0" dirty="0" smtClean="0"/>
                        <a:t>sense of commitment to society</a:t>
                      </a:r>
                      <a:r>
                        <a:rPr lang="en-GB" sz="1050" baseline="0" dirty="0" smtClean="0"/>
                        <a:t>, thus preparing them for the wider world where co-operation is vital. 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392484"/>
                  </a:ext>
                </a:extLst>
              </a:tr>
              <a:tr h="932881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Bowles and </a:t>
                      </a:r>
                      <a:r>
                        <a:rPr lang="en-GB" sz="1800" b="1" dirty="0" err="1"/>
                        <a:t>Gintis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 smtClean="0"/>
                        <a:t>Marxist – Negative</a:t>
                      </a:r>
                      <a:r>
                        <a:rPr lang="en-GB" sz="1050" baseline="0" dirty="0" smtClean="0"/>
                        <a:t> about Education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Interviews and secondary data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50" dirty="0" smtClean="0"/>
                        <a:t>-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dirty="0" smtClean="0"/>
                        <a:t>They created the </a:t>
                      </a:r>
                      <a:r>
                        <a:rPr lang="en-GB" sz="1050" b="1" dirty="0" smtClean="0"/>
                        <a:t>correspondence principle</a:t>
                      </a:r>
                      <a:r>
                        <a:rPr lang="en-GB" sz="1050" baseline="0" dirty="0" smtClean="0"/>
                        <a:t>. This is when </a:t>
                      </a:r>
                      <a:r>
                        <a:rPr lang="en-GB" sz="1050" b="1" baseline="0" dirty="0" smtClean="0"/>
                        <a:t>school mirrors the workplace </a:t>
                      </a:r>
                      <a:r>
                        <a:rPr lang="en-GB" sz="1050" baseline="0" dirty="0" smtClean="0"/>
                        <a:t>and prepare children for their future roles as hardworking, docile, obedient and motivated workforce.</a:t>
                      </a:r>
                      <a:r>
                        <a:rPr lang="en-GB" sz="1050" dirty="0" smtClean="0"/>
                        <a:t> </a:t>
                      </a:r>
                      <a:endParaRPr lang="en-GB" sz="1050" dirty="0"/>
                    </a:p>
                    <a:p>
                      <a:r>
                        <a:rPr lang="en-GB" sz="1050" dirty="0"/>
                        <a:t>- </a:t>
                      </a:r>
                      <a:r>
                        <a:rPr lang="en-GB" sz="1050" dirty="0" smtClean="0"/>
                        <a:t>This is done</a:t>
                      </a:r>
                      <a:r>
                        <a:rPr lang="en-GB" sz="1050" baseline="0" dirty="0" smtClean="0"/>
                        <a:t> through the </a:t>
                      </a:r>
                      <a:r>
                        <a:rPr lang="en-GB" sz="1050" b="1" dirty="0" smtClean="0"/>
                        <a:t>hidden curriculum </a:t>
                      </a:r>
                      <a:r>
                        <a:rPr lang="en-GB" sz="1050" dirty="0" smtClean="0"/>
                        <a:t>– unintended</a:t>
                      </a:r>
                      <a:r>
                        <a:rPr lang="en-GB" sz="1050" baseline="0" dirty="0" smtClean="0"/>
                        <a:t> lessons learnt that are not a part of the curriculum but prepare you for your future job – e.g. respect authority.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049303"/>
                  </a:ext>
                </a:extLst>
              </a:tr>
              <a:tr h="932881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Paul </a:t>
                      </a:r>
                    </a:p>
                    <a:p>
                      <a:pPr algn="ctr"/>
                      <a:r>
                        <a:rPr lang="en-GB" sz="1800" b="1" dirty="0" smtClean="0"/>
                        <a:t>Willis 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 smtClean="0"/>
                        <a:t>Marxist -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dirty="0" smtClean="0"/>
                        <a:t>Negative</a:t>
                      </a:r>
                      <a:r>
                        <a:rPr lang="en-GB" sz="1050" baseline="0" dirty="0" smtClean="0"/>
                        <a:t> about Education</a:t>
                      </a:r>
                      <a:endParaRPr lang="en-US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Case study; Participant observation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Disagree with B+G as his</a:t>
                      </a:r>
                      <a:r>
                        <a:rPr lang="en-GB" sz="1050" baseline="0" dirty="0" smtClean="0"/>
                        <a:t> research showed that school is not necessarily a good agency of socialisation (for capitalism).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Found existence of a </a:t>
                      </a:r>
                      <a:r>
                        <a:rPr lang="en-GB" sz="1050" b="1" baseline="0" dirty="0" smtClean="0"/>
                        <a:t>counter-culture </a:t>
                      </a:r>
                      <a:r>
                        <a:rPr lang="en-GB" sz="1050" baseline="0" dirty="0" smtClean="0"/>
                        <a:t>who </a:t>
                      </a:r>
                      <a:r>
                        <a:rPr lang="en-GB" sz="1050" b="1" baseline="0" dirty="0" smtClean="0"/>
                        <a:t>opposed the values of the school </a:t>
                      </a:r>
                      <a:r>
                        <a:rPr lang="en-GB" sz="1050" baseline="0" dirty="0" smtClean="0"/>
                        <a:t>(the lads). They did not follow rules, were disobedient and hated attempts to control their time.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Willis believed their rejection made them suitable candidates for </a:t>
                      </a:r>
                      <a:r>
                        <a:rPr lang="en-GB" sz="1050" b="1" baseline="0" dirty="0" smtClean="0"/>
                        <a:t>working class jobs.</a:t>
                      </a:r>
                      <a:endParaRPr lang="en-GB" sz="105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8399887"/>
                  </a:ext>
                </a:extLst>
              </a:tr>
              <a:tr h="632434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Ball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NA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Case </a:t>
                      </a:r>
                      <a:r>
                        <a:rPr lang="en-GB" sz="1050" dirty="0" smtClean="0"/>
                        <a:t>study for 3 years (Beachside); Used participant observation.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="1" dirty="0"/>
                        <a:t>Lower class </a:t>
                      </a:r>
                      <a:r>
                        <a:rPr lang="en-GB" sz="1050" dirty="0"/>
                        <a:t>students more likely to be in </a:t>
                      </a:r>
                      <a:r>
                        <a:rPr lang="en-GB" sz="1050" b="1" dirty="0"/>
                        <a:t>lower </a:t>
                      </a:r>
                      <a:r>
                        <a:rPr lang="en-GB" sz="1050" b="1" dirty="0" smtClean="0"/>
                        <a:t>bands.</a:t>
                      </a:r>
                      <a:endParaRPr lang="en-GB" sz="1050" b="1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/>
                        <a:t>Teachers had </a:t>
                      </a:r>
                      <a:r>
                        <a:rPr lang="en-GB" sz="1050" b="1" dirty="0"/>
                        <a:t>different expectations of different </a:t>
                      </a:r>
                      <a:r>
                        <a:rPr lang="en-GB" sz="1050" b="1" dirty="0" smtClean="0"/>
                        <a:t>bands.</a:t>
                      </a:r>
                      <a:endParaRPr lang="en-GB" sz="1050" b="1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Even in </a:t>
                      </a:r>
                      <a:r>
                        <a:rPr lang="en-GB" sz="1050" b="1" dirty="0" smtClean="0"/>
                        <a:t>mixed </a:t>
                      </a:r>
                      <a:r>
                        <a:rPr lang="en-GB" sz="1050" b="1" dirty="0"/>
                        <a:t>ability classes </a:t>
                      </a:r>
                      <a:r>
                        <a:rPr lang="en-GB" sz="1050" b="1" dirty="0" smtClean="0"/>
                        <a:t>labelling </a:t>
                      </a:r>
                      <a:r>
                        <a:rPr lang="en-GB" sz="1050" dirty="0"/>
                        <a:t>still </a:t>
                      </a:r>
                      <a:r>
                        <a:rPr lang="en-GB" sz="1050" dirty="0" smtClean="0"/>
                        <a:t>happened.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853481"/>
                  </a:ext>
                </a:extLst>
              </a:tr>
              <a:tr h="809515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Ball, Bowe and </a:t>
                      </a:r>
                      <a:r>
                        <a:rPr lang="en-GB" sz="1400" b="1" dirty="0" err="1" smtClean="0"/>
                        <a:t>Gewirtz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NA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Interviews and secondary </a:t>
                      </a:r>
                      <a:r>
                        <a:rPr lang="en-GB" sz="1050" dirty="0" smtClean="0"/>
                        <a:t>data in 15 schools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="1" dirty="0"/>
                        <a:t>Parental choice </a:t>
                      </a:r>
                      <a:r>
                        <a:rPr lang="en-GB" sz="1050" dirty="0"/>
                        <a:t>and competition has </a:t>
                      </a:r>
                      <a:r>
                        <a:rPr lang="en-GB" sz="1050" b="1" dirty="0"/>
                        <a:t>increased inequalities </a:t>
                      </a:r>
                      <a:r>
                        <a:rPr lang="en-GB" sz="1050" dirty="0"/>
                        <a:t>in education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They found middle class parents had knowledge,</a:t>
                      </a:r>
                      <a:r>
                        <a:rPr lang="en-GB" sz="1050" baseline="0" dirty="0" smtClean="0"/>
                        <a:t> contacts and money to send their children to better and more distant schools.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aseline="0" dirty="0" smtClean="0"/>
                        <a:t>Middle class parents also </a:t>
                      </a:r>
                      <a:r>
                        <a:rPr lang="en-GB" sz="1050" b="1" baseline="0" dirty="0" smtClean="0"/>
                        <a:t>had cultural capital </a:t>
                      </a:r>
                      <a:r>
                        <a:rPr lang="en-GB" sz="1050" baseline="0" dirty="0" smtClean="0"/>
                        <a:t>and </a:t>
                      </a:r>
                      <a:r>
                        <a:rPr lang="en-GB" sz="1050" b="1" baseline="0" dirty="0" smtClean="0"/>
                        <a:t>material resources </a:t>
                      </a:r>
                      <a:r>
                        <a:rPr lang="en-GB" sz="1050" baseline="0" dirty="0" smtClean="0"/>
                        <a:t>to ensure success.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64319"/>
                  </a:ext>
                </a:extLst>
              </a:tr>
              <a:tr h="632434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Halsey, Heath and </a:t>
                      </a:r>
                      <a:r>
                        <a:rPr lang="en-GB" sz="1400" b="1" dirty="0" smtClean="0"/>
                        <a:t>Ridge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NA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Face to face survey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b="1" dirty="0"/>
                        <a:t>Survey of 8000 </a:t>
                      </a:r>
                      <a:r>
                        <a:rPr lang="en-GB" sz="1050" b="1" dirty="0" smtClean="0"/>
                        <a:t>men from all 3</a:t>
                      </a:r>
                      <a:r>
                        <a:rPr lang="en-GB" sz="1050" b="1" baseline="0" dirty="0" smtClean="0"/>
                        <a:t> classes </a:t>
                      </a:r>
                      <a:r>
                        <a:rPr lang="en-GB" sz="1050" baseline="0" dirty="0" smtClean="0"/>
                        <a:t>- </a:t>
                      </a:r>
                      <a:r>
                        <a:rPr lang="en-GB" sz="1050" dirty="0" smtClean="0"/>
                        <a:t>service</a:t>
                      </a:r>
                      <a:r>
                        <a:rPr lang="en-GB" sz="1050" dirty="0"/>
                        <a:t>, intermediate, </a:t>
                      </a:r>
                      <a:r>
                        <a:rPr lang="en-GB" sz="1050" dirty="0" smtClean="0"/>
                        <a:t>working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 smtClean="0"/>
                        <a:t>Found</a:t>
                      </a:r>
                      <a:r>
                        <a:rPr lang="en-GB" sz="1050" baseline="0" dirty="0" smtClean="0"/>
                        <a:t> that </a:t>
                      </a:r>
                      <a:r>
                        <a:rPr lang="en-GB" sz="1050" b="1" baseline="0" dirty="0" smtClean="0"/>
                        <a:t>the higher the class you are, the further in education you will go.</a:t>
                      </a:r>
                      <a:endParaRPr lang="en-GB" sz="1050" b="1" dirty="0"/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1050" dirty="0"/>
                        <a:t>Service class boy </a:t>
                      </a:r>
                      <a:r>
                        <a:rPr lang="en-GB" sz="1050" b="1" dirty="0"/>
                        <a:t>11 times more likely to go to university </a:t>
                      </a:r>
                      <a:r>
                        <a:rPr lang="en-GB" sz="1050" dirty="0"/>
                        <a:t>than working </a:t>
                      </a:r>
                      <a:r>
                        <a:rPr lang="en-GB" sz="1050" dirty="0" smtClean="0"/>
                        <a:t>class.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34723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rot="2153151">
            <a:off x="7510915" y="426611"/>
            <a:ext cx="1575182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Key Studies!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8530350" y="0"/>
            <a:ext cx="576470" cy="556592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7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737554"/>
              </p:ext>
            </p:extLst>
          </p:nvPr>
        </p:nvGraphicFramePr>
        <p:xfrm>
          <a:off x="0" y="0"/>
          <a:ext cx="9144001" cy="6888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2752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1376127">
                  <a:extLst>
                    <a:ext uri="{9D8B030D-6E8A-4147-A177-3AD203B41FA5}">
                      <a16:colId xmlns:a16="http://schemas.microsoft.com/office/drawing/2014/main" val="2122125017"/>
                    </a:ext>
                  </a:extLst>
                </a:gridCol>
                <a:gridCol w="5468294">
                  <a:extLst>
                    <a:ext uri="{9D8B030D-6E8A-4147-A177-3AD203B41FA5}">
                      <a16:colId xmlns:a16="http://schemas.microsoft.com/office/drawing/2014/main" val="928808196"/>
                    </a:ext>
                  </a:extLst>
                </a:gridCol>
              </a:tblGrid>
              <a:tr h="303451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Extra Education Sociologists – YOU DON’T HAVE TO KNOW</a:t>
                      </a:r>
                      <a:r>
                        <a:rPr lang="en-US" sz="1400" b="1" u="sng" baseline="0" dirty="0" smtClean="0"/>
                        <a:t> BUT YOU CAN USE AS EVIDENCE!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Sociologist/s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Theory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Research </a:t>
                      </a:r>
                      <a:r>
                        <a:rPr lang="en-GB" sz="1200" b="1" dirty="0" smtClean="0"/>
                        <a:t>Method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Key </a:t>
                      </a:r>
                      <a:r>
                        <a:rPr lang="en-GB" sz="1200" b="1" dirty="0" smtClean="0"/>
                        <a:t>Findings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David Reynolds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Claims</a:t>
                      </a:r>
                      <a:r>
                        <a:rPr lang="en-GB" sz="1050" baseline="0" dirty="0" smtClean="0"/>
                        <a:t> that the </a:t>
                      </a:r>
                      <a:r>
                        <a:rPr lang="en-GB" sz="1050" b="1" baseline="0" dirty="0" smtClean="0"/>
                        <a:t>curriculum does not teach the skills needed by employers </a:t>
                      </a:r>
                      <a:r>
                        <a:rPr lang="en-GB" sz="1050" baseline="0" dirty="0" smtClean="0"/>
                        <a:t>and it teaches uncritical passive behaviour that makes workers easy to exploit.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The Sutton Trust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Found </a:t>
                      </a:r>
                      <a:r>
                        <a:rPr lang="en-GB" sz="1050" b="1" dirty="0" smtClean="0"/>
                        <a:t>independent school</a:t>
                      </a:r>
                      <a:r>
                        <a:rPr lang="en-GB" sz="1050" b="1" baseline="0" dirty="0" smtClean="0"/>
                        <a:t> pupils are nearly 7 times as likely as pupils in comprehensive schools to be accepted into Oxford and Cambridge</a:t>
                      </a:r>
                      <a:r>
                        <a:rPr lang="en-GB" sz="1050" baseline="0" dirty="0" smtClean="0"/>
                        <a:t>. This rises to </a:t>
                      </a:r>
                      <a:r>
                        <a:rPr lang="en-GB" sz="1050" b="1" baseline="0" dirty="0" smtClean="0"/>
                        <a:t>55 more times likely then the most disadvantaged pupils who are on FSM</a:t>
                      </a:r>
                      <a:r>
                        <a:rPr lang="en-GB" sz="1050" baseline="0" dirty="0" smtClean="0"/>
                        <a:t>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292126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Perry</a:t>
                      </a:r>
                      <a:r>
                        <a:rPr lang="en-US" sz="1050" b="1" baseline="0" dirty="0" smtClean="0"/>
                        <a:t> and Francis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Marxism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- Found that social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b="1" baseline="0" dirty="0" smtClean="0"/>
                        <a:t>class remains the biggest indicator if educational achievement </a:t>
                      </a:r>
                      <a:r>
                        <a:rPr lang="en-GB" sz="1050" baseline="0" dirty="0" smtClean="0"/>
                        <a:t>in the UK. In the UK the class </a:t>
                      </a:r>
                      <a:r>
                        <a:rPr lang="en-GB" sz="1050" b="1" baseline="0" dirty="0" smtClean="0"/>
                        <a:t>gap in education is one of the biggest in the developed world.</a:t>
                      </a:r>
                    </a:p>
                    <a:p>
                      <a:r>
                        <a:rPr lang="en-GB" sz="1050" baseline="0" dirty="0" smtClean="0"/>
                        <a:t>- Found girls on FSM did less well in education then both boys and girls.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175299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Cooper and Stewart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Found that money makes a difference</a:t>
                      </a:r>
                      <a:r>
                        <a:rPr lang="en-GB" sz="1050" baseline="0" dirty="0" smtClean="0"/>
                        <a:t> to children’s educational achievements. Lack of money can crowded house, inadequate food, lack of books and computers – </a:t>
                      </a:r>
                      <a:r>
                        <a:rPr lang="en-GB" sz="1050" b="1" baseline="0" dirty="0" smtClean="0"/>
                        <a:t>Material Deprivation.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875631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Pierre Bourdieu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Marxism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Suggested that middle</a:t>
                      </a:r>
                      <a:r>
                        <a:rPr lang="en-GB" sz="1050" baseline="0" dirty="0" smtClean="0"/>
                        <a:t> class cultural capital is as valuable to education as material wealth. He believed the middle class had an advantage as they have </a:t>
                      </a:r>
                      <a:r>
                        <a:rPr lang="en-GB" sz="1050" b="1" baseline="0" dirty="0" smtClean="0"/>
                        <a:t>cultural capital</a:t>
                      </a:r>
                      <a:r>
                        <a:rPr lang="en-GB" sz="1050" baseline="0" dirty="0" smtClean="0"/>
                        <a:t>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405221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JWB Douglas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Longitudinal</a:t>
                      </a:r>
                      <a:r>
                        <a:rPr lang="en-US" sz="1000" baseline="0" dirty="0" smtClean="0"/>
                        <a:t> Study 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He argued</a:t>
                      </a:r>
                      <a:r>
                        <a:rPr lang="en-GB" sz="1050" baseline="0" dirty="0" smtClean="0"/>
                        <a:t> most important factor in a child educational attainment was the </a:t>
                      </a:r>
                      <a:r>
                        <a:rPr lang="en-GB" sz="1050" b="1" baseline="0" dirty="0" smtClean="0"/>
                        <a:t>degree of interest shown by parents </a:t>
                      </a:r>
                      <a:r>
                        <a:rPr lang="en-GB" sz="1050" baseline="0" dirty="0" smtClean="0"/>
                        <a:t>in their child’s education. He </a:t>
                      </a:r>
                      <a:r>
                        <a:rPr lang="en-GB" sz="1050" baseline="0" dirty="0" err="1" smtClean="0"/>
                        <a:t>founF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b="1" baseline="0" dirty="0" smtClean="0"/>
                        <a:t>middle class showed a greater interest.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656230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Basil Bernstein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Marxism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Argued</a:t>
                      </a:r>
                      <a:r>
                        <a:rPr lang="en-GB" sz="1050" baseline="0" dirty="0" smtClean="0"/>
                        <a:t> that </a:t>
                      </a:r>
                      <a:r>
                        <a:rPr lang="en-GB" sz="1050" b="1" baseline="0" dirty="0" smtClean="0"/>
                        <a:t>middle class parents passed on better language skills </a:t>
                      </a:r>
                      <a:r>
                        <a:rPr lang="en-GB" sz="1050" baseline="0" dirty="0" smtClean="0"/>
                        <a:t>to their children which benefits them in education – </a:t>
                      </a:r>
                      <a:r>
                        <a:rPr lang="en-GB" sz="1050" b="1" baseline="0" dirty="0" smtClean="0"/>
                        <a:t>these language skills were the same used by teachers</a:t>
                      </a:r>
                      <a:r>
                        <a:rPr lang="en-GB" sz="1050" baseline="0" dirty="0" smtClean="0"/>
                        <a:t>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712706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Howard Becker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Interactionism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Interviewed</a:t>
                      </a:r>
                      <a:r>
                        <a:rPr lang="en-US" sz="1000" baseline="0" dirty="0" smtClean="0"/>
                        <a:t> 60 teachers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He found that children are </a:t>
                      </a:r>
                      <a:r>
                        <a:rPr lang="en-GB" sz="1050" b="1" dirty="0" smtClean="0"/>
                        <a:t>labelled</a:t>
                      </a:r>
                      <a:r>
                        <a:rPr lang="en-GB" sz="1050" b="1" baseline="0" dirty="0" smtClean="0"/>
                        <a:t> by teachers based on their appearance and conduct</a:t>
                      </a:r>
                      <a:r>
                        <a:rPr lang="en-GB" sz="1050" baseline="0" dirty="0" smtClean="0"/>
                        <a:t>. He argued </a:t>
                      </a:r>
                      <a:r>
                        <a:rPr lang="en-GB" sz="1050" b="1" baseline="0" dirty="0" smtClean="0"/>
                        <a:t>the middle class pupils were seen as ideal students.</a:t>
                      </a:r>
                      <a:r>
                        <a:rPr lang="en-GB" sz="1050" baseline="0" dirty="0" smtClean="0"/>
                        <a:t> </a:t>
                      </a:r>
                      <a:r>
                        <a:rPr lang="en-GB" sz="1050" b="1" baseline="0" dirty="0" smtClean="0"/>
                        <a:t>Labelling can lead to different classes being put into different sets.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8212181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Sue Sharpe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Feminism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In </a:t>
                      </a:r>
                      <a:r>
                        <a:rPr lang="en-GB" sz="1050" b="1" dirty="0" smtClean="0"/>
                        <a:t>1976</a:t>
                      </a:r>
                      <a:r>
                        <a:rPr lang="en-GB" sz="1050" dirty="0" smtClean="0"/>
                        <a:t> she found </a:t>
                      </a:r>
                      <a:r>
                        <a:rPr lang="en-GB" sz="1050" b="1" dirty="0" smtClean="0"/>
                        <a:t>that girls priorities were love, marriage, husbands, children, jobs and careers</a:t>
                      </a:r>
                      <a:r>
                        <a:rPr lang="en-GB" sz="1050" dirty="0" smtClean="0"/>
                        <a:t>. When she repeated</a:t>
                      </a:r>
                      <a:r>
                        <a:rPr lang="en-GB" sz="1050" baseline="0" dirty="0" smtClean="0"/>
                        <a:t> the research in </a:t>
                      </a:r>
                      <a:r>
                        <a:rPr lang="en-GB" sz="1050" b="1" baseline="0" dirty="0" smtClean="0"/>
                        <a:t>1994</a:t>
                      </a:r>
                      <a:r>
                        <a:rPr lang="en-GB" sz="1050" baseline="0" dirty="0" smtClean="0"/>
                        <a:t> she found those priorities had changed to </a:t>
                      </a:r>
                      <a:r>
                        <a:rPr lang="en-GB" sz="1050" b="1" baseline="0" dirty="0" smtClean="0"/>
                        <a:t>job, career and being able to support themselves.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447856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/>
                        <a:t>McRobbie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Feminism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Argues</a:t>
                      </a:r>
                      <a:r>
                        <a:rPr lang="en-GB" sz="1050" baseline="0" dirty="0" smtClean="0"/>
                        <a:t> that </a:t>
                      </a:r>
                      <a:r>
                        <a:rPr lang="en-GB" sz="1050" b="1" baseline="0" dirty="0" smtClean="0"/>
                        <a:t>the bedroom culture </a:t>
                      </a:r>
                      <a:r>
                        <a:rPr lang="en-GB" sz="1050" baseline="0" dirty="0" smtClean="0"/>
                        <a:t>of girls (girls spend time in their bedrooms chatting with their friends) can create their own subcultures. They chat and read, which allows them to develop </a:t>
                      </a:r>
                      <a:r>
                        <a:rPr lang="en-GB" sz="1050" b="1" baseline="0" dirty="0" smtClean="0"/>
                        <a:t>communication skills that are valued in school.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304628"/>
                  </a:ext>
                </a:extLst>
              </a:tr>
              <a:tr h="250347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Tony Sewell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He argued that </a:t>
                      </a:r>
                      <a:r>
                        <a:rPr lang="en-GB" sz="1050" b="1" dirty="0" smtClean="0"/>
                        <a:t>girls are generally</a:t>
                      </a:r>
                      <a:r>
                        <a:rPr lang="en-GB" sz="1050" b="1" baseline="0" dirty="0" smtClean="0"/>
                        <a:t> more willing to confirm to school rules</a:t>
                      </a:r>
                      <a:r>
                        <a:rPr lang="en-GB" sz="1050" baseline="0" dirty="0" smtClean="0"/>
                        <a:t>, where as boys are not.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376538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Murphy and Elwood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Showed how </a:t>
                      </a:r>
                      <a:r>
                        <a:rPr lang="en-GB" sz="1050" b="1" dirty="0" smtClean="0"/>
                        <a:t>early socialisation can lead to different subject</a:t>
                      </a:r>
                      <a:r>
                        <a:rPr lang="en-GB" sz="1050" b="1" baseline="0" dirty="0" smtClean="0"/>
                        <a:t> choices </a:t>
                      </a:r>
                      <a:r>
                        <a:rPr lang="en-GB" sz="1050" baseline="0" dirty="0" smtClean="0"/>
                        <a:t>in school. Boys read hobby books and information texts, while girls are more likely to read stories about people. </a:t>
                      </a:r>
                      <a:r>
                        <a:rPr lang="en-GB" sz="1050" b="1" baseline="0" dirty="0" smtClean="0"/>
                        <a:t>This explains why boys prefer science subjects and girls prefer subjects such as English.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370991"/>
                  </a:ext>
                </a:extLst>
              </a:tr>
              <a:tr h="568971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/>
                        <a:t>Cecile Wright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N/A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 smtClean="0"/>
                        <a:t>Found that in</a:t>
                      </a:r>
                      <a:r>
                        <a:rPr lang="en-GB" sz="1050" baseline="0" dirty="0" smtClean="0"/>
                        <a:t> inner-city primary schools some </a:t>
                      </a:r>
                      <a:r>
                        <a:rPr lang="en-GB" sz="1050" b="1" baseline="0" dirty="0" smtClean="0"/>
                        <a:t>teachers hold ethnic-based stereotypes </a:t>
                      </a:r>
                      <a:r>
                        <a:rPr lang="en-GB" sz="1050" baseline="0" dirty="0" smtClean="0"/>
                        <a:t>with more </a:t>
                      </a:r>
                      <a:r>
                        <a:rPr lang="en-GB" sz="1050" b="1" baseline="0" dirty="0" smtClean="0"/>
                        <a:t>positive expectations of Asians (especially girls</a:t>
                      </a:r>
                      <a:r>
                        <a:rPr lang="en-GB" sz="1050" baseline="0" dirty="0" smtClean="0"/>
                        <a:t>). However </a:t>
                      </a:r>
                      <a:r>
                        <a:rPr lang="en-GB" sz="1050" b="1" baseline="0" dirty="0" smtClean="0"/>
                        <a:t>Black Caribbean boys were labelled as disruptive and troublemakers.</a:t>
                      </a:r>
                      <a:endParaRPr lang="en-GB" sz="105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417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31437"/>
              </p:ext>
            </p:extLst>
          </p:nvPr>
        </p:nvGraphicFramePr>
        <p:xfrm>
          <a:off x="0" y="-1"/>
          <a:ext cx="9135686" cy="3987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875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7632811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</a:tblGrid>
              <a:tr h="302829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Education Policies/Laws</a:t>
                      </a:r>
                      <a:r>
                        <a:rPr lang="en-US" sz="1400" b="1" u="sng" baseline="0" dirty="0" smtClean="0"/>
                        <a:t> – You Must Know These To Use as Evidence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5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Name of Law/Policy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What</a:t>
                      </a:r>
                      <a:r>
                        <a:rPr lang="en-GB" sz="1200" b="1" baseline="0" dirty="0" smtClean="0"/>
                        <a:t> did the policy/law change?</a:t>
                      </a:r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23706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1870</a:t>
                      </a:r>
                      <a:r>
                        <a:rPr lang="en-US" sz="900" b="1" baseline="0" dirty="0" smtClean="0"/>
                        <a:t> Education Act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Made a commitment to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b="1" baseline="0" dirty="0" smtClean="0"/>
                        <a:t>provide education nationally.</a:t>
                      </a:r>
                      <a:endParaRPr lang="en-GB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22712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1918 Education Act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The </a:t>
                      </a:r>
                      <a:r>
                        <a:rPr lang="en-GB" sz="900" b="1" dirty="0" smtClean="0"/>
                        <a:t>age</a:t>
                      </a:r>
                      <a:r>
                        <a:rPr lang="en-GB" sz="900" dirty="0" smtClean="0"/>
                        <a:t> of compulsory</a:t>
                      </a:r>
                      <a:r>
                        <a:rPr lang="en-GB" sz="900" baseline="0" dirty="0" smtClean="0"/>
                        <a:t> education was </a:t>
                      </a:r>
                      <a:r>
                        <a:rPr lang="en-GB" sz="900" b="1" baseline="0" dirty="0" smtClean="0"/>
                        <a:t>raised to 14 years old.</a:t>
                      </a:r>
                      <a:endParaRPr lang="en-GB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37469"/>
                  </a:ext>
                </a:extLst>
              </a:tr>
              <a:tr h="519779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1944 Butler Act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The </a:t>
                      </a:r>
                      <a:r>
                        <a:rPr lang="en-GB" sz="900" b="1" dirty="0" smtClean="0"/>
                        <a:t>age</a:t>
                      </a:r>
                      <a:r>
                        <a:rPr lang="en-GB" sz="900" dirty="0" smtClean="0"/>
                        <a:t> of compulsory</a:t>
                      </a:r>
                      <a:r>
                        <a:rPr lang="en-GB" sz="900" baseline="0" dirty="0" smtClean="0"/>
                        <a:t> education was </a:t>
                      </a:r>
                      <a:r>
                        <a:rPr lang="en-GB" sz="900" b="1" baseline="0" dirty="0" smtClean="0"/>
                        <a:t>raised to 15 years old. </a:t>
                      </a:r>
                      <a:r>
                        <a:rPr lang="en-GB" sz="900" baseline="0" dirty="0" smtClean="0"/>
                        <a:t>The act introduced the </a:t>
                      </a:r>
                      <a:r>
                        <a:rPr lang="en-GB" sz="900" b="1" baseline="0" dirty="0" smtClean="0"/>
                        <a:t>‘tripartite’ system </a:t>
                      </a:r>
                      <a:r>
                        <a:rPr lang="en-GB" sz="900" baseline="0" dirty="0" smtClean="0"/>
                        <a:t>whereby there types of schools were introduced to </a:t>
                      </a:r>
                      <a:r>
                        <a:rPr lang="en-GB" sz="900" b="1" baseline="0" dirty="0" smtClean="0"/>
                        <a:t>suit different types of students </a:t>
                      </a:r>
                      <a:r>
                        <a:rPr lang="en-GB" sz="900" baseline="0" dirty="0" smtClean="0"/>
                        <a:t>(after they did the </a:t>
                      </a:r>
                      <a:r>
                        <a:rPr lang="en-GB" sz="900" b="1" baseline="0" dirty="0" smtClean="0"/>
                        <a:t>11+ exam</a:t>
                      </a:r>
                      <a:r>
                        <a:rPr lang="en-GB" sz="900" baseline="0" dirty="0" smtClean="0"/>
                        <a:t>). These were 1) </a:t>
                      </a:r>
                      <a:r>
                        <a:rPr lang="en-GB" sz="900" b="1" baseline="0" dirty="0" smtClean="0"/>
                        <a:t>Grammar schools </a:t>
                      </a:r>
                      <a:r>
                        <a:rPr lang="en-GB" sz="900" baseline="0" dirty="0" smtClean="0"/>
                        <a:t>(high able), 2) </a:t>
                      </a:r>
                      <a:r>
                        <a:rPr lang="en-GB" sz="900" b="1" baseline="0" dirty="0" smtClean="0"/>
                        <a:t>Secondary modern </a:t>
                      </a:r>
                      <a:r>
                        <a:rPr lang="en-GB" sz="900" baseline="0" dirty="0" smtClean="0"/>
                        <a:t>schools (middle/low ability) and 3) </a:t>
                      </a:r>
                      <a:r>
                        <a:rPr lang="en-GB" sz="900" b="1" baseline="0" dirty="0" smtClean="0"/>
                        <a:t>Secondary technical schools </a:t>
                      </a:r>
                      <a:r>
                        <a:rPr lang="en-GB" sz="900" baseline="0" dirty="0" smtClean="0"/>
                        <a:t>(school based on practical subjects for low ability).</a:t>
                      </a:r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218887"/>
                  </a:ext>
                </a:extLst>
              </a:tr>
              <a:tr h="363395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1965 </a:t>
                      </a:r>
                      <a:r>
                        <a:rPr lang="en-US" sz="900" b="1" dirty="0" err="1" smtClean="0"/>
                        <a:t>Comprehensivisation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Comprehensive schools </a:t>
                      </a:r>
                      <a:r>
                        <a:rPr lang="en-GB" sz="900" dirty="0" smtClean="0"/>
                        <a:t>were</a:t>
                      </a:r>
                      <a:r>
                        <a:rPr lang="en-GB" sz="900" baseline="0" dirty="0" smtClean="0"/>
                        <a:t> introduced. This </a:t>
                      </a:r>
                      <a:r>
                        <a:rPr lang="en-GB" sz="900" b="1" baseline="0" dirty="0" smtClean="0"/>
                        <a:t>merged all three schools from the tripartite system together into one</a:t>
                      </a:r>
                      <a:r>
                        <a:rPr lang="en-GB" sz="900" baseline="0" dirty="0" smtClean="0"/>
                        <a:t>. However </a:t>
                      </a:r>
                      <a:r>
                        <a:rPr lang="en-GB" sz="900" b="1" baseline="0" dirty="0" smtClean="0"/>
                        <a:t>setting </a:t>
                      </a:r>
                      <a:r>
                        <a:rPr lang="en-GB" sz="900" b="0" baseline="0" dirty="0" smtClean="0"/>
                        <a:t>and </a:t>
                      </a:r>
                      <a:r>
                        <a:rPr lang="en-GB" sz="900" b="1" baseline="0" dirty="0" smtClean="0"/>
                        <a:t>streaming </a:t>
                      </a:r>
                      <a:r>
                        <a:rPr lang="en-GB" sz="900" baseline="0" dirty="0" smtClean="0"/>
                        <a:t>still allowed the </a:t>
                      </a:r>
                      <a:r>
                        <a:rPr lang="en-GB" sz="900" b="1" baseline="0" dirty="0" smtClean="0"/>
                        <a:t>separation of students based on intelligence/ability</a:t>
                      </a:r>
                      <a:r>
                        <a:rPr lang="en-GB" sz="900" baseline="0" dirty="0" smtClean="0"/>
                        <a:t>.</a:t>
                      </a:r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91124"/>
                  </a:ext>
                </a:extLst>
              </a:tr>
              <a:tr h="635941">
                <a:tc>
                  <a:txBody>
                    <a:bodyPr/>
                    <a:lstStyle/>
                    <a:p>
                      <a:pPr algn="ctr"/>
                      <a:endParaRPr lang="en-US" sz="1100" b="1" dirty="0" smtClean="0"/>
                    </a:p>
                    <a:p>
                      <a:pPr algn="ctr"/>
                      <a:r>
                        <a:rPr lang="en-US" sz="1100" b="1" dirty="0" smtClean="0"/>
                        <a:t>1988 Education Reform Act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Introduced</a:t>
                      </a:r>
                      <a:r>
                        <a:rPr lang="en-GB" sz="900" baseline="0" dirty="0" smtClean="0"/>
                        <a:t> the </a:t>
                      </a:r>
                      <a:r>
                        <a:rPr lang="en-GB" sz="900" b="1" baseline="0" dirty="0" smtClean="0"/>
                        <a:t>‘</a:t>
                      </a:r>
                      <a:r>
                        <a:rPr lang="en-GB" sz="900" b="1" baseline="0" dirty="0" err="1" smtClean="0"/>
                        <a:t>marketisation</a:t>
                      </a:r>
                      <a:r>
                        <a:rPr lang="en-GB" sz="900" b="1" baseline="0" dirty="0" smtClean="0"/>
                        <a:t> of education’.</a:t>
                      </a:r>
                      <a:r>
                        <a:rPr lang="en-GB" sz="900" baseline="0" dirty="0" smtClean="0"/>
                        <a:t> This is when services like education become more like </a:t>
                      </a:r>
                      <a:r>
                        <a:rPr lang="en-GB" sz="900" b="1" baseline="0" dirty="0" smtClean="0"/>
                        <a:t>a business based on competition and consumer choice</a:t>
                      </a:r>
                      <a:r>
                        <a:rPr lang="en-GB" sz="900" baseline="0" dirty="0" smtClean="0"/>
                        <a:t>. This was introduced by the </a:t>
                      </a:r>
                      <a:r>
                        <a:rPr lang="en-GB" sz="900" b="1" baseline="0" dirty="0" smtClean="0"/>
                        <a:t>Conservative Government </a:t>
                      </a:r>
                      <a:r>
                        <a:rPr lang="en-GB" sz="900" baseline="0" dirty="0" smtClean="0"/>
                        <a:t>and it introduced the following: - 1) </a:t>
                      </a:r>
                      <a:r>
                        <a:rPr lang="en-GB" sz="900" b="1" baseline="0" dirty="0" smtClean="0"/>
                        <a:t>A national curriculum</a:t>
                      </a:r>
                      <a:r>
                        <a:rPr lang="en-GB" sz="900" baseline="0" dirty="0" smtClean="0"/>
                        <a:t>. 2)Introduced </a:t>
                      </a:r>
                      <a:r>
                        <a:rPr lang="en-GB" sz="900" b="1" baseline="0" dirty="0" smtClean="0"/>
                        <a:t>league tables to encourage competition</a:t>
                      </a:r>
                      <a:r>
                        <a:rPr lang="en-GB" sz="900" baseline="0" dirty="0" smtClean="0"/>
                        <a:t>. 3</a:t>
                      </a:r>
                      <a:r>
                        <a:rPr lang="en-GB" sz="900" b="1" baseline="0" dirty="0" smtClean="0"/>
                        <a:t>) Created OFSTED </a:t>
                      </a:r>
                      <a:r>
                        <a:rPr lang="en-GB" sz="900" baseline="0" dirty="0" smtClean="0"/>
                        <a:t>to monitor schools. 4) </a:t>
                      </a:r>
                      <a:r>
                        <a:rPr lang="en-GB" sz="900" b="1" baseline="0" dirty="0" smtClean="0"/>
                        <a:t>Schools </a:t>
                      </a:r>
                      <a:r>
                        <a:rPr lang="en-GB" sz="900" baseline="0" dirty="0" smtClean="0"/>
                        <a:t>could have more </a:t>
                      </a:r>
                      <a:r>
                        <a:rPr lang="en-GB" sz="900" b="1" baseline="0" dirty="0" smtClean="0"/>
                        <a:t>control over finances</a:t>
                      </a:r>
                      <a:r>
                        <a:rPr lang="en-GB" sz="900" baseline="0" dirty="0" smtClean="0"/>
                        <a:t>. 5) Parents no longer had to send child to local school but </a:t>
                      </a:r>
                      <a:r>
                        <a:rPr lang="en-GB" sz="900" b="1" baseline="0" dirty="0" smtClean="0"/>
                        <a:t>had a choice</a:t>
                      </a:r>
                      <a:r>
                        <a:rPr lang="en-GB" sz="900" baseline="0" dirty="0" smtClean="0"/>
                        <a:t>. 6) Greater focus on </a:t>
                      </a:r>
                      <a:r>
                        <a:rPr lang="en-GB" sz="900" b="1" baseline="0" dirty="0" smtClean="0"/>
                        <a:t>vocational education for less academic students.</a:t>
                      </a:r>
                      <a:endParaRPr lang="en-GB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242881"/>
                  </a:ext>
                </a:extLst>
              </a:tr>
              <a:tr h="772213">
                <a:tc>
                  <a:txBody>
                    <a:bodyPr/>
                    <a:lstStyle/>
                    <a:p>
                      <a:pPr algn="ctr"/>
                      <a:endParaRPr lang="en-US" sz="1100" b="1" dirty="0" smtClean="0"/>
                    </a:p>
                    <a:p>
                      <a:pPr algn="ctr"/>
                      <a:r>
                        <a:rPr lang="en-US" sz="1100" b="1" dirty="0" smtClean="0"/>
                        <a:t>1997 New </a:t>
                      </a:r>
                      <a:r>
                        <a:rPr lang="en-US" sz="1100" b="1" dirty="0" err="1" smtClean="0"/>
                        <a:t>Labour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Labour party </a:t>
                      </a:r>
                      <a:r>
                        <a:rPr lang="en-GB" sz="900" dirty="0" smtClean="0"/>
                        <a:t>took over and their</a:t>
                      </a:r>
                      <a:r>
                        <a:rPr lang="en-GB" sz="900" baseline="0" dirty="0" smtClean="0"/>
                        <a:t> focus was to </a:t>
                      </a:r>
                      <a:r>
                        <a:rPr lang="en-GB" sz="900" b="1" baseline="0" dirty="0" smtClean="0"/>
                        <a:t>reduce inequality and provide equal chance </a:t>
                      </a:r>
                      <a:r>
                        <a:rPr lang="en-GB" sz="900" baseline="0" dirty="0" smtClean="0"/>
                        <a:t>to all. Policies included the following: - 1) </a:t>
                      </a:r>
                      <a:r>
                        <a:rPr lang="en-GB" sz="900" b="1" baseline="0" dirty="0" smtClean="0"/>
                        <a:t>Introduced Academies </a:t>
                      </a:r>
                      <a:r>
                        <a:rPr lang="en-GB" sz="900" baseline="0" dirty="0" smtClean="0"/>
                        <a:t>– a new type of school </a:t>
                      </a:r>
                      <a:r>
                        <a:rPr lang="en-GB" sz="900" b="1" baseline="0" dirty="0" smtClean="0"/>
                        <a:t>partially funded by local businesses to tackle underperforming schools</a:t>
                      </a:r>
                      <a:r>
                        <a:rPr lang="en-GB" sz="900" baseline="0" dirty="0" smtClean="0"/>
                        <a:t>. 2) </a:t>
                      </a:r>
                      <a:r>
                        <a:rPr lang="en-GB" sz="900" b="1" baseline="0" dirty="0" smtClean="0"/>
                        <a:t>Free childcare </a:t>
                      </a:r>
                      <a:r>
                        <a:rPr lang="en-GB" sz="900" baseline="0" dirty="0" smtClean="0"/>
                        <a:t>for every pre-school child (</a:t>
                      </a:r>
                      <a:r>
                        <a:rPr lang="en-GB" sz="900" b="1" baseline="0" dirty="0" smtClean="0"/>
                        <a:t>women could return to work</a:t>
                      </a:r>
                      <a:r>
                        <a:rPr lang="en-GB" sz="900" baseline="0" dirty="0" smtClean="0"/>
                        <a:t>). 3) </a:t>
                      </a:r>
                      <a:r>
                        <a:rPr lang="en-GB" sz="900" b="1" baseline="0" dirty="0" smtClean="0"/>
                        <a:t>Early intervention/support </a:t>
                      </a:r>
                      <a:r>
                        <a:rPr lang="en-GB" sz="900" baseline="0" dirty="0" smtClean="0"/>
                        <a:t>was provided to improve chances from </a:t>
                      </a:r>
                      <a:r>
                        <a:rPr lang="en-GB" sz="900" b="1" baseline="0" dirty="0" smtClean="0"/>
                        <a:t>disadvantaged backgrounds. </a:t>
                      </a:r>
                      <a:r>
                        <a:rPr lang="en-GB" sz="900" baseline="0" dirty="0" smtClean="0"/>
                        <a:t>4) </a:t>
                      </a:r>
                      <a:r>
                        <a:rPr lang="en-GB" sz="900" b="1" baseline="0" dirty="0" smtClean="0"/>
                        <a:t>Tuition fees</a:t>
                      </a:r>
                      <a:r>
                        <a:rPr lang="en-GB" sz="900" baseline="0" dirty="0" smtClean="0"/>
                        <a:t> for universities became based on parents income, </a:t>
                      </a:r>
                      <a:r>
                        <a:rPr lang="en-GB" sz="900" b="1" baseline="0" dirty="0" smtClean="0"/>
                        <a:t>meaning it was available to those who could afford it</a:t>
                      </a:r>
                      <a:r>
                        <a:rPr lang="en-GB" sz="900" baseline="0" dirty="0" smtClean="0"/>
                        <a:t>. 5) </a:t>
                      </a:r>
                      <a:r>
                        <a:rPr lang="en-GB" sz="900" b="1" baseline="0" dirty="0" smtClean="0"/>
                        <a:t>Introduced educational maintenance allowance (EMA)</a:t>
                      </a:r>
                      <a:r>
                        <a:rPr lang="en-GB" sz="900" baseline="0" dirty="0" smtClean="0"/>
                        <a:t> which is when a </a:t>
                      </a:r>
                      <a:r>
                        <a:rPr lang="en-GB" sz="900" b="1" baseline="0" dirty="0" smtClean="0"/>
                        <a:t>small amount of money was given to students from poor backgrounds</a:t>
                      </a:r>
                      <a:r>
                        <a:rPr lang="en-GB" sz="900" baseline="0" dirty="0" smtClean="0"/>
                        <a:t> to </a:t>
                      </a:r>
                      <a:r>
                        <a:rPr lang="en-GB" sz="900" b="1" baseline="0" dirty="0" smtClean="0"/>
                        <a:t>encourage students to attend further education.</a:t>
                      </a:r>
                      <a:endParaRPr lang="en-GB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198516"/>
                  </a:ext>
                </a:extLst>
              </a:tr>
              <a:tr h="635941">
                <a:tc>
                  <a:txBody>
                    <a:bodyPr/>
                    <a:lstStyle/>
                    <a:p>
                      <a:pPr algn="ctr"/>
                      <a:endParaRPr lang="en-US" sz="1100" b="1" dirty="0" smtClean="0"/>
                    </a:p>
                    <a:p>
                      <a:pPr algn="ctr"/>
                      <a:r>
                        <a:rPr lang="en-US" sz="1100" b="1" dirty="0" smtClean="0"/>
                        <a:t>Educational Policies since</a:t>
                      </a:r>
                      <a:r>
                        <a:rPr lang="en-US" sz="1100" b="1" baseline="0" dirty="0" smtClean="0"/>
                        <a:t> 2010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b="1" dirty="0" smtClean="0"/>
                        <a:t>The Conservative Party </a:t>
                      </a:r>
                      <a:r>
                        <a:rPr lang="en-GB" sz="900" dirty="0" smtClean="0"/>
                        <a:t>joined</a:t>
                      </a:r>
                      <a:r>
                        <a:rPr lang="en-GB" sz="900" baseline="0" dirty="0" smtClean="0"/>
                        <a:t> with the </a:t>
                      </a:r>
                      <a:r>
                        <a:rPr lang="en-GB" sz="900" b="1" baseline="0" dirty="0" smtClean="0"/>
                        <a:t>Liberal Democrats </a:t>
                      </a:r>
                      <a:r>
                        <a:rPr lang="en-GB" sz="900" baseline="0" dirty="0" smtClean="0"/>
                        <a:t>and introduced the following: - 1) They </a:t>
                      </a:r>
                      <a:r>
                        <a:rPr lang="en-GB" sz="900" b="1" baseline="0" dirty="0" smtClean="0"/>
                        <a:t>cut EMA. </a:t>
                      </a:r>
                      <a:r>
                        <a:rPr lang="en-GB" sz="900" baseline="0" dirty="0" smtClean="0"/>
                        <a:t>2) </a:t>
                      </a:r>
                      <a:r>
                        <a:rPr lang="en-GB" sz="900" b="1" baseline="0" dirty="0" smtClean="0"/>
                        <a:t>University fees increased to £9000 </a:t>
                      </a:r>
                      <a:r>
                        <a:rPr lang="en-GB" sz="900" baseline="0" dirty="0" smtClean="0"/>
                        <a:t>a year. 3) A </a:t>
                      </a:r>
                      <a:r>
                        <a:rPr lang="en-GB" sz="900" b="1" baseline="0" dirty="0" smtClean="0"/>
                        <a:t>student premium for disadvantaged students was introduced </a:t>
                      </a:r>
                      <a:r>
                        <a:rPr lang="en-GB" sz="900" baseline="0" dirty="0" smtClean="0"/>
                        <a:t>to provide additional classroom support/resources. 4) </a:t>
                      </a:r>
                      <a:r>
                        <a:rPr lang="en-GB" sz="900" b="1" baseline="0" dirty="0" smtClean="0"/>
                        <a:t>FSM were introduced from 2014 and every child in Year 1 to 3 were eligible</a:t>
                      </a:r>
                      <a:r>
                        <a:rPr lang="en-GB" sz="900" baseline="0" dirty="0" smtClean="0"/>
                        <a:t>. 5) Changed A-level system and </a:t>
                      </a:r>
                      <a:r>
                        <a:rPr lang="en-GB" sz="900" b="1" baseline="0" dirty="0" smtClean="0"/>
                        <a:t>reintroduced 2 year system</a:t>
                      </a:r>
                      <a:r>
                        <a:rPr lang="en-GB" sz="900" baseline="0" dirty="0" smtClean="0"/>
                        <a:t>. 6) </a:t>
                      </a:r>
                      <a:r>
                        <a:rPr lang="en-GB" sz="900" b="1" baseline="0" dirty="0" smtClean="0"/>
                        <a:t>Structure of GCSE grading was changed from A*-G to 9-1.</a:t>
                      </a:r>
                      <a:r>
                        <a:rPr lang="en-GB" sz="900" baseline="0" dirty="0" smtClean="0"/>
                        <a:t> These policies were </a:t>
                      </a:r>
                      <a:r>
                        <a:rPr lang="en-GB" sz="900" b="1" baseline="0" dirty="0" smtClean="0"/>
                        <a:t>very controversial </a:t>
                      </a:r>
                      <a:r>
                        <a:rPr lang="en-GB" sz="900" baseline="0" dirty="0" smtClean="0"/>
                        <a:t>as they were based on spending cuts which effected equality of achievement.</a:t>
                      </a:r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367620"/>
                  </a:ext>
                </a:extLst>
              </a:tr>
            </a:tbl>
          </a:graphicData>
        </a:graphic>
      </p:graphicFrame>
      <p:sp>
        <p:nvSpPr>
          <p:cNvPr id="2" name="5-Point Star 1"/>
          <p:cNvSpPr/>
          <p:nvPr/>
        </p:nvSpPr>
        <p:spPr>
          <a:xfrm>
            <a:off x="1204097" y="2641548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5-Point Star 8"/>
          <p:cNvSpPr/>
          <p:nvPr/>
        </p:nvSpPr>
        <p:spPr>
          <a:xfrm>
            <a:off x="1204098" y="2054108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5-Point Star 9"/>
          <p:cNvSpPr/>
          <p:nvPr/>
        </p:nvSpPr>
        <p:spPr>
          <a:xfrm>
            <a:off x="1204098" y="3686173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5-Point Star 13"/>
          <p:cNvSpPr/>
          <p:nvPr/>
        </p:nvSpPr>
        <p:spPr>
          <a:xfrm>
            <a:off x="4715345" y="1755643"/>
            <a:ext cx="155419" cy="143346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129757"/>
              </p:ext>
            </p:extLst>
          </p:nvPr>
        </p:nvGraphicFramePr>
        <p:xfrm>
          <a:off x="8314" y="3968244"/>
          <a:ext cx="9135686" cy="28759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6910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3395049">
                  <a:extLst>
                    <a:ext uri="{9D8B030D-6E8A-4147-A177-3AD203B41FA5}">
                      <a16:colId xmlns:a16="http://schemas.microsoft.com/office/drawing/2014/main" val="2454400572"/>
                    </a:ext>
                  </a:extLst>
                </a:gridCol>
                <a:gridCol w="5033727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</a:tblGrid>
              <a:tr h="317494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Education Statistics</a:t>
                      </a:r>
                      <a:r>
                        <a:rPr lang="en-US" sz="1400" b="1" u="sng" baseline="0" dirty="0" smtClean="0"/>
                        <a:t> – You Must Know These To Use as Evidence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44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Topic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Statistic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What is</a:t>
                      </a:r>
                      <a:r>
                        <a:rPr lang="en-GB" sz="1200" b="1" baseline="0" dirty="0" smtClean="0"/>
                        <a:t> the trend?</a:t>
                      </a:r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380992"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/>
                        <a:t>Private V State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%</a:t>
                      </a:r>
                      <a:r>
                        <a:rPr lang="en-US" sz="900" b="0" baseline="0" dirty="0" smtClean="0"/>
                        <a:t> achieving 3 A*-A grades (A-Level): - State – 10.5% / Private – 29.5%</a:t>
                      </a:r>
                    </a:p>
                    <a:p>
                      <a:pPr algn="ctr"/>
                      <a:r>
                        <a:rPr lang="en-US" sz="900" b="0" baseline="0" dirty="0" smtClean="0"/>
                        <a:t>% achieving 4 A-B grades (A-Level): - State - 17.6% / Private – 42.6%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Students who attend</a:t>
                      </a:r>
                      <a:r>
                        <a:rPr lang="en-US" sz="900" b="0" baseline="0" dirty="0" smtClean="0"/>
                        <a:t> </a:t>
                      </a:r>
                      <a:r>
                        <a:rPr lang="en-US" sz="900" b="1" baseline="0" dirty="0" smtClean="0"/>
                        <a:t>independent schools do better then those who attend state schools </a:t>
                      </a:r>
                      <a:r>
                        <a:rPr lang="en-US" sz="900" b="0" baseline="0" dirty="0" smtClean="0"/>
                        <a:t>– this is for secondary schools and colleges/sixth forms. The statistic on the left is evidence of this.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146798"/>
                  </a:ext>
                </a:extLst>
              </a:tr>
              <a:tr h="38297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FSM V</a:t>
                      </a:r>
                      <a:r>
                        <a:rPr lang="en-US" sz="900" b="1" baseline="0" dirty="0" smtClean="0"/>
                        <a:t> Non-FSM 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5</a:t>
                      </a:r>
                      <a:r>
                        <a:rPr lang="en-US" sz="900" b="0" baseline="0" dirty="0" smtClean="0"/>
                        <a:t> or more A*- C Grades</a:t>
                      </a:r>
                      <a:r>
                        <a:rPr lang="en-US" sz="900" b="0" baseline="0" dirty="0"/>
                        <a:t> </a:t>
                      </a:r>
                      <a:r>
                        <a:rPr lang="en-US" sz="900" b="0" baseline="0" dirty="0" smtClean="0"/>
                        <a:t>(2015): - FSM – 33.1% / Non-FSM – 60.9%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</a:t>
                      </a:r>
                      <a:r>
                        <a:rPr lang="en-US" sz="900" b="0" baseline="0" dirty="0" smtClean="0"/>
                        <a:t> shows </a:t>
                      </a:r>
                      <a:r>
                        <a:rPr lang="en-US" sz="900" b="1" baseline="0" dirty="0" smtClean="0"/>
                        <a:t>students who are not on FSM get better grades then those on FSM</a:t>
                      </a:r>
                      <a:r>
                        <a:rPr lang="en-US" sz="900" b="0" baseline="0" dirty="0" smtClean="0"/>
                        <a:t>. There is a gap of </a:t>
                      </a:r>
                      <a:r>
                        <a:rPr lang="en-US" sz="900" b="1" baseline="0" dirty="0" smtClean="0"/>
                        <a:t>27.8</a:t>
                      </a:r>
                      <a:r>
                        <a:rPr lang="en-US" sz="900" b="0" baseline="0" dirty="0" smtClean="0"/>
                        <a:t>%. Furthermore </a:t>
                      </a:r>
                      <a:r>
                        <a:rPr lang="en-US" sz="900" b="1" baseline="0" dirty="0" smtClean="0"/>
                        <a:t>in every ethnic minority and both genders those on FSM get worse grades</a:t>
                      </a:r>
                      <a:r>
                        <a:rPr lang="en-US" sz="900" b="0" baseline="0" dirty="0" smtClean="0"/>
                        <a:t>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020706"/>
                  </a:ext>
                </a:extLst>
              </a:tr>
              <a:tr h="38099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Girls</a:t>
                      </a:r>
                      <a:r>
                        <a:rPr lang="en-US" sz="900" b="1" baseline="0" dirty="0" smtClean="0"/>
                        <a:t> V Boys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/>
                        <a:t>5</a:t>
                      </a:r>
                      <a:r>
                        <a:rPr lang="en-US" sz="900" b="0" baseline="0" dirty="0" smtClean="0"/>
                        <a:t> or more A*- C Grades (2015): - Girls – 58.9% / Boys – 49%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Girls are year on year achieving better grades</a:t>
                      </a:r>
                      <a:r>
                        <a:rPr lang="en-US" sz="900" b="1" baseline="0" dirty="0" smtClean="0"/>
                        <a:t> then boys</a:t>
                      </a:r>
                      <a:r>
                        <a:rPr lang="en-US" sz="900" b="0" baseline="0" dirty="0" smtClean="0"/>
                        <a:t>. The gap in 2015 (shown on the left) shows a gap of </a:t>
                      </a:r>
                      <a:r>
                        <a:rPr lang="en-US" sz="900" b="1" baseline="0" dirty="0" smtClean="0"/>
                        <a:t>9.9% </a:t>
                      </a:r>
                      <a:r>
                        <a:rPr lang="en-US" sz="900" b="0" baseline="0" dirty="0" smtClean="0"/>
                        <a:t>There are a number of reasons for this.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221568"/>
                  </a:ext>
                </a:extLst>
              </a:tr>
              <a:tr h="38099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Subject Choices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/>
                        <a:t>A Levels (2015) : - Boys – Computing 91.5%, Physics 79%, </a:t>
                      </a:r>
                      <a:r>
                        <a:rPr lang="en-US" sz="900" b="0" baseline="0" dirty="0" err="1" smtClean="0"/>
                        <a:t>Maths</a:t>
                      </a:r>
                      <a:r>
                        <a:rPr lang="en-US" sz="900" b="0" baseline="0" dirty="0" smtClean="0"/>
                        <a:t> 72%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/>
                        <a:t>Girls: - Sociology 77%, Psychology 76%, English 72% &amp; Art 76%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shows striking </a:t>
                      </a:r>
                      <a:r>
                        <a:rPr lang="en-US" sz="900" b="1" dirty="0" smtClean="0"/>
                        <a:t>differences in subject</a:t>
                      </a:r>
                      <a:r>
                        <a:rPr lang="en-US" sz="900" b="1" baseline="0" dirty="0" smtClean="0"/>
                        <a:t> choices</a:t>
                      </a:r>
                      <a:r>
                        <a:rPr lang="en-US" sz="900" b="0" baseline="0" dirty="0" smtClean="0"/>
                        <a:t>. Boys tend to </a:t>
                      </a:r>
                      <a:r>
                        <a:rPr lang="en-US" sz="900" b="1" baseline="0" dirty="0" smtClean="0"/>
                        <a:t>pick more practical subjects whilst girls are picking more writing/Humanities/Language based subjects</a:t>
                      </a:r>
                      <a:r>
                        <a:rPr lang="en-US" sz="900" b="0" baseline="0" dirty="0" smtClean="0"/>
                        <a:t>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878678"/>
                  </a:ext>
                </a:extLst>
              </a:tr>
              <a:tr h="38099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Ethnicity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/>
                        <a:t>5</a:t>
                      </a:r>
                      <a:r>
                        <a:rPr lang="en-US" sz="900" b="0" baseline="0" dirty="0" smtClean="0"/>
                        <a:t> or more A*- C Grades (2014/15):  Chinese 87%, Indian 81% where as Pakistani 62% and Black Caribbean 58.1%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shows </a:t>
                      </a:r>
                      <a:r>
                        <a:rPr lang="en-US" sz="900" b="1" dirty="0" smtClean="0"/>
                        <a:t>Chinese</a:t>
                      </a:r>
                      <a:r>
                        <a:rPr lang="en-US" sz="900" b="1" baseline="0" dirty="0" smtClean="0"/>
                        <a:t> and Indians are consistently getting the best grades</a:t>
                      </a:r>
                      <a:r>
                        <a:rPr lang="en-US" sz="900" b="0" baseline="0" dirty="0" smtClean="0"/>
                        <a:t>. </a:t>
                      </a:r>
                      <a:r>
                        <a:rPr lang="en-US" sz="900" b="1" baseline="0" dirty="0" smtClean="0"/>
                        <a:t>Black Caribbean are one of the lowest achieving ethnic minorities</a:t>
                      </a:r>
                      <a:r>
                        <a:rPr lang="en-US" sz="900" b="0" baseline="0" dirty="0" smtClean="0"/>
                        <a:t>. 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607495"/>
                  </a:ext>
                </a:extLst>
              </a:tr>
              <a:tr h="34025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Exclusion Rates</a:t>
                      </a:r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/>
                        <a:t>2003/4: - Black Caribbean – 0.41% permanently excluded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/>
                        <a:t>2009/10: - Black Caribbean – 0.34% permanently excluded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</a:t>
                      </a:r>
                      <a:r>
                        <a:rPr lang="en-US" sz="900" b="0" baseline="0" dirty="0" smtClean="0"/>
                        <a:t> shows </a:t>
                      </a:r>
                      <a:r>
                        <a:rPr lang="en-US" sz="900" b="1" baseline="0" dirty="0" smtClean="0"/>
                        <a:t>black Caribbean </a:t>
                      </a:r>
                      <a:r>
                        <a:rPr lang="en-US" sz="900" b="0" baseline="0" dirty="0" smtClean="0"/>
                        <a:t>students have had the </a:t>
                      </a:r>
                      <a:r>
                        <a:rPr lang="en-US" sz="900" b="1" baseline="0" dirty="0" smtClean="0"/>
                        <a:t>highest exclusion rates for 6 years</a:t>
                      </a:r>
                      <a:r>
                        <a:rPr lang="en-US" sz="900" b="0" baseline="0" dirty="0" smtClean="0"/>
                        <a:t> </a:t>
                      </a:r>
                      <a:r>
                        <a:rPr lang="en-US" sz="900" b="1" baseline="0" dirty="0" smtClean="0"/>
                        <a:t>despite it falling by 0.7%. </a:t>
                      </a:r>
                      <a:r>
                        <a:rPr lang="en-US" sz="900" b="0" baseline="0" dirty="0" smtClean="0"/>
                        <a:t>Perhaps this explains low achievement? Second lowest performing is black African.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57010"/>
                  </a:ext>
                </a:extLst>
              </a:tr>
            </a:tbl>
          </a:graphicData>
        </a:graphic>
      </p:graphicFrame>
      <p:sp>
        <p:nvSpPr>
          <p:cNvPr id="16" name="5-Point Star 15"/>
          <p:cNvSpPr/>
          <p:nvPr/>
        </p:nvSpPr>
        <p:spPr>
          <a:xfrm>
            <a:off x="3891469" y="5032350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5-Point Star 16"/>
          <p:cNvSpPr/>
          <p:nvPr/>
        </p:nvSpPr>
        <p:spPr>
          <a:xfrm>
            <a:off x="4018217" y="4641241"/>
            <a:ext cx="253495" cy="25930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5-Point Star 17"/>
          <p:cNvSpPr/>
          <p:nvPr/>
        </p:nvSpPr>
        <p:spPr>
          <a:xfrm>
            <a:off x="3915580" y="5350161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5-Point Star 18"/>
          <p:cNvSpPr/>
          <p:nvPr/>
        </p:nvSpPr>
        <p:spPr>
          <a:xfrm>
            <a:off x="3962371" y="5762620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5-Point Star 19"/>
          <p:cNvSpPr/>
          <p:nvPr/>
        </p:nvSpPr>
        <p:spPr>
          <a:xfrm>
            <a:off x="4018215" y="6151103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5-Point Star 20"/>
          <p:cNvSpPr/>
          <p:nvPr/>
        </p:nvSpPr>
        <p:spPr>
          <a:xfrm>
            <a:off x="3898999" y="6492890"/>
            <a:ext cx="253497" cy="280658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3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592192"/>
              </p:ext>
            </p:extLst>
          </p:nvPr>
        </p:nvGraphicFramePr>
        <p:xfrm>
          <a:off x="0" y="0"/>
          <a:ext cx="9069186" cy="6875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1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49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242">
                <a:tc gridSpan="4">
                  <a:txBody>
                    <a:bodyPr/>
                    <a:lstStyle/>
                    <a:p>
                      <a:pPr algn="ctr"/>
                      <a:r>
                        <a:rPr lang="en-GB" sz="1400" b="1" u="sng" dirty="0" smtClean="0"/>
                        <a:t>5 Crime &amp; Deviance </a:t>
                      </a:r>
                      <a:r>
                        <a:rPr lang="en-GB" sz="1400" b="1" u="sng" dirty="0"/>
                        <a:t>Key </a:t>
                      </a:r>
                      <a:r>
                        <a:rPr lang="en-GB" sz="1400" b="1" u="sng" dirty="0" smtClean="0"/>
                        <a:t>Studies – YOU MUST KNOW</a:t>
                      </a:r>
                      <a:endParaRPr lang="en-GB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344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Sociologist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Theory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Research </a:t>
                      </a:r>
                      <a:r>
                        <a:rPr lang="en-GB" sz="1200" b="1" dirty="0" smtClean="0"/>
                        <a:t>Method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smtClean="0"/>
                        <a:t>Key Findings</a:t>
                      </a:r>
                      <a:endParaRPr lang="en-GB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0443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Robert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1" dirty="0" smtClean="0"/>
                        <a:t>Merton’s </a:t>
                      </a:r>
                      <a:r>
                        <a:rPr lang="en-GB" sz="1200" b="1" dirty="0"/>
                        <a:t>(1938) </a:t>
                      </a:r>
                      <a:r>
                        <a:rPr lang="en-GB" sz="1200" b="1" dirty="0" smtClean="0"/>
                        <a:t>- Strain </a:t>
                      </a:r>
                      <a:r>
                        <a:rPr lang="en-GB" sz="1200" b="1" dirty="0"/>
                        <a:t>T</a:t>
                      </a:r>
                      <a:r>
                        <a:rPr lang="en-GB" sz="1200" b="1" dirty="0" smtClean="0"/>
                        <a:t>heory</a:t>
                      </a:r>
                      <a:endParaRPr lang="en-GB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Functionalist    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Work of other</a:t>
                      </a:r>
                      <a:r>
                        <a:rPr lang="en-GB" sz="1000" baseline="0" dirty="0"/>
                        <a:t> sociologists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 smtClean="0"/>
                        <a:t>People</a:t>
                      </a:r>
                      <a:r>
                        <a:rPr lang="en-GB" sz="1200" baseline="0" dirty="0" smtClean="0"/>
                        <a:t> believe in </a:t>
                      </a:r>
                      <a:r>
                        <a:rPr lang="en-GB" sz="1200" b="1" baseline="0" dirty="0" smtClean="0"/>
                        <a:t>socially constructed goals </a:t>
                      </a:r>
                      <a:r>
                        <a:rPr lang="en-GB" sz="1200" baseline="0" dirty="0" smtClean="0"/>
                        <a:t>– e.g. The American Dream.</a:t>
                      </a:r>
                      <a:endParaRPr lang="en-GB" sz="12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 smtClean="0"/>
                        <a:t>These goals</a:t>
                      </a:r>
                      <a:r>
                        <a:rPr lang="en-GB" sz="1200" baseline="0" dirty="0" smtClean="0"/>
                        <a:t> put a </a:t>
                      </a:r>
                      <a:r>
                        <a:rPr lang="en-GB" sz="1200" b="1" baseline="0" dirty="0" smtClean="0"/>
                        <a:t>strain </a:t>
                      </a:r>
                      <a:r>
                        <a:rPr lang="en-GB" sz="1200" baseline="0" dirty="0" smtClean="0"/>
                        <a:t>on people as many find it hard to reach these goals legally. Therefore some people result to crime to reach these goals. This </a:t>
                      </a:r>
                      <a:r>
                        <a:rPr lang="en-GB" sz="1200" baseline="0" dirty="0"/>
                        <a:t>may lead to </a:t>
                      </a:r>
                      <a:r>
                        <a:rPr lang="en-GB" sz="1200" b="1" baseline="0" dirty="0"/>
                        <a:t>anomie</a:t>
                      </a:r>
                      <a:r>
                        <a:rPr lang="en-GB" sz="1200" baseline="0" dirty="0"/>
                        <a:t> (normlessness)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/>
                        <a:t>Merton believed people responded to socially constructed goals in 5 ways: - 1) </a:t>
                      </a:r>
                      <a:r>
                        <a:rPr lang="en-GB" sz="1200" b="1" baseline="0" dirty="0" smtClean="0"/>
                        <a:t>Conformity 2) Innovation 3) Ritualism 4) Retreatism 5) Rebellion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9239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Howard Becker’s </a:t>
                      </a:r>
                      <a:r>
                        <a:rPr lang="en-GB" sz="1200" b="1" dirty="0"/>
                        <a:t>(1963) </a:t>
                      </a:r>
                      <a:r>
                        <a:rPr lang="en-GB" sz="1200" b="1" dirty="0" smtClean="0"/>
                        <a:t>-Interactionist </a:t>
                      </a:r>
                      <a:r>
                        <a:rPr lang="en-GB" sz="1200" b="1" dirty="0"/>
                        <a:t>perspective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Interactionist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Work of other</a:t>
                      </a:r>
                      <a:r>
                        <a:rPr lang="en-GB" sz="1000" baseline="0" dirty="0"/>
                        <a:t> sociologists</a:t>
                      </a:r>
                      <a:endParaRPr lang="en-GB" sz="1000" dirty="0"/>
                    </a:p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dirty="0" smtClean="0"/>
                        <a:t>He argued that society creates rules</a:t>
                      </a:r>
                      <a:r>
                        <a:rPr lang="en-GB" sz="1100" baseline="0" dirty="0" smtClean="0"/>
                        <a:t> and anyone who acts out of these rules is labelled </a:t>
                      </a:r>
                      <a:r>
                        <a:rPr lang="en-GB" sz="1100" b="1" baseline="0" dirty="0" smtClean="0"/>
                        <a:t>deviant.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 smtClean="0"/>
                        <a:t>Becker also believed powerful groups, such as the Police, use </a:t>
                      </a:r>
                      <a:r>
                        <a:rPr lang="en-GB" sz="1100" b="1" baseline="0" dirty="0" smtClean="0"/>
                        <a:t>stereotypes and misconceptions</a:t>
                      </a:r>
                      <a:r>
                        <a:rPr lang="en-GB" sz="1100" baseline="0" dirty="0" smtClean="0"/>
                        <a:t> about what they believe is criminal or which area is criminal – e.g. black youths in inner-city London.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 smtClean="0"/>
                        <a:t>They then get mistreated – e.g. </a:t>
                      </a:r>
                      <a:r>
                        <a:rPr lang="en-GB" sz="1100" b="1" baseline="0" dirty="0" smtClean="0"/>
                        <a:t>stop and search</a:t>
                      </a:r>
                      <a:r>
                        <a:rPr lang="en-GB" sz="1100" baseline="0" dirty="0" smtClean="0"/>
                        <a:t>, and then get labelled with criminal records.</a:t>
                      </a:r>
                      <a:endParaRPr lang="en-GB" sz="11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 smtClean="0"/>
                        <a:t>This then leads to them developing </a:t>
                      </a:r>
                      <a:r>
                        <a:rPr lang="en-GB" sz="1100" b="1" baseline="0" dirty="0" smtClean="0"/>
                        <a:t>deviant careers.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 smtClean="0"/>
                        <a:t>The </a:t>
                      </a:r>
                      <a:r>
                        <a:rPr lang="en-GB" sz="1100" baseline="0" dirty="0"/>
                        <a:t>deviant label can become a </a:t>
                      </a:r>
                      <a:r>
                        <a:rPr lang="en-GB" sz="1100" b="1" baseline="0" dirty="0"/>
                        <a:t>master status </a:t>
                      </a:r>
                      <a:r>
                        <a:rPr lang="en-GB" sz="1100" baseline="0" dirty="0"/>
                        <a:t>(main identity)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="1" baseline="0" dirty="0"/>
                        <a:t>Labelling </a:t>
                      </a:r>
                      <a:r>
                        <a:rPr lang="en-GB" sz="1100" baseline="0" dirty="0"/>
                        <a:t>can lead to the </a:t>
                      </a:r>
                      <a:r>
                        <a:rPr lang="en-GB" sz="1100" b="1" baseline="0" dirty="0"/>
                        <a:t>self-fulfilling </a:t>
                      </a:r>
                      <a:r>
                        <a:rPr lang="en-GB" sz="1100" b="1" baseline="0" dirty="0" smtClean="0"/>
                        <a:t>prophecy </a:t>
                      </a:r>
                      <a:r>
                        <a:rPr lang="en-GB" sz="1100" baseline="0" dirty="0" smtClean="0"/>
                        <a:t>where they continue to behave this way.</a:t>
                      </a:r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9984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Frances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1" dirty="0" err="1" smtClean="0"/>
                        <a:t>Heidensohn’s</a:t>
                      </a:r>
                      <a:r>
                        <a:rPr lang="en-GB" sz="1200" b="1" baseline="0" dirty="0" smtClean="0"/>
                        <a:t> - </a:t>
                      </a:r>
                      <a:r>
                        <a:rPr lang="en-GB" sz="1200" b="1" dirty="0" smtClean="0"/>
                        <a:t>(1985</a:t>
                      </a:r>
                      <a:r>
                        <a:rPr lang="en-GB" sz="1200" b="1" dirty="0"/>
                        <a:t>) </a:t>
                      </a:r>
                      <a:r>
                        <a:rPr lang="en-GB" sz="1200" b="1" dirty="0" smtClean="0"/>
                        <a:t>Control Theory</a:t>
                      </a:r>
                      <a:r>
                        <a:rPr lang="en-GB" sz="1200" b="1" baseline="0" dirty="0" smtClean="0"/>
                        <a:t> </a:t>
                      </a:r>
                      <a:endParaRPr lang="en-GB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Feminism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Data from her study of delinquent girls; secondary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 smtClean="0"/>
                        <a:t>She argued </a:t>
                      </a:r>
                      <a:r>
                        <a:rPr lang="en-GB" sz="1200" b="1" dirty="0" smtClean="0"/>
                        <a:t>women </a:t>
                      </a:r>
                      <a:r>
                        <a:rPr lang="en-GB" sz="1200" b="1" dirty="0"/>
                        <a:t>commit less</a:t>
                      </a:r>
                      <a:r>
                        <a:rPr lang="en-GB" sz="1200" b="1" baseline="0" dirty="0"/>
                        <a:t> crime </a:t>
                      </a:r>
                      <a:r>
                        <a:rPr lang="en-GB" sz="1200" baseline="0" dirty="0"/>
                        <a:t>because they are more </a:t>
                      </a:r>
                      <a:r>
                        <a:rPr lang="en-GB" sz="1200" baseline="0" dirty="0" smtClean="0"/>
                        <a:t>closely </a:t>
                      </a:r>
                      <a:r>
                        <a:rPr lang="en-GB" sz="1200" b="1" baseline="0" dirty="0" smtClean="0"/>
                        <a:t>socially </a:t>
                      </a:r>
                      <a:r>
                        <a:rPr lang="en-GB" sz="1200" b="1" baseline="0" dirty="0"/>
                        <a:t>controlled </a:t>
                      </a:r>
                      <a:r>
                        <a:rPr lang="en-GB" sz="1200" baseline="0" dirty="0"/>
                        <a:t>in </a:t>
                      </a:r>
                      <a:r>
                        <a:rPr lang="en-GB" sz="1200" baseline="0" dirty="0" smtClean="0"/>
                        <a:t>society. </a:t>
                      </a:r>
                      <a:endParaRPr lang="en-GB" sz="120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In a </a:t>
                      </a:r>
                      <a:r>
                        <a:rPr lang="en-GB" sz="1200" b="1" baseline="0" dirty="0"/>
                        <a:t>patriarcha</a:t>
                      </a:r>
                      <a:r>
                        <a:rPr lang="en-GB" sz="1200" baseline="0" dirty="0"/>
                        <a:t>l society, women have stronger </a:t>
                      </a:r>
                      <a:r>
                        <a:rPr lang="en-GB" sz="1200" b="1" baseline="0" dirty="0"/>
                        <a:t>social control </a:t>
                      </a:r>
                      <a:r>
                        <a:rPr lang="en-GB" sz="1200" baseline="0" dirty="0"/>
                        <a:t>placed on them which can reduce opportunities for </a:t>
                      </a:r>
                      <a:r>
                        <a:rPr lang="en-GB" sz="1200" baseline="0" dirty="0" smtClean="0"/>
                        <a:t>crime – e.g., women are at home more.</a:t>
                      </a:r>
                      <a:endParaRPr lang="en-GB" sz="1200" baseline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At home, women are controlled by </a:t>
                      </a:r>
                      <a:r>
                        <a:rPr lang="en-GB" sz="1200" b="1" baseline="0" dirty="0" smtClean="0"/>
                        <a:t>domestic (home) </a:t>
                      </a:r>
                      <a:r>
                        <a:rPr lang="en-GB" sz="1200" b="1" baseline="0" dirty="0"/>
                        <a:t>responsibilities</a:t>
                      </a:r>
                      <a:r>
                        <a:rPr lang="en-GB" sz="1200" baseline="0" dirty="0"/>
                        <a:t>, </a:t>
                      </a:r>
                      <a:r>
                        <a:rPr lang="en-GB" sz="1200" b="1" baseline="0" dirty="0"/>
                        <a:t>at</a:t>
                      </a:r>
                      <a:r>
                        <a:rPr lang="en-GB" sz="1200" baseline="0" dirty="0"/>
                        <a:t> </a:t>
                      </a:r>
                      <a:r>
                        <a:rPr lang="en-GB" sz="1200" b="1" baseline="0" dirty="0"/>
                        <a:t>work by fear of damaging reputation </a:t>
                      </a:r>
                      <a:r>
                        <a:rPr lang="en-GB" sz="1200" baseline="0" dirty="0"/>
                        <a:t>and </a:t>
                      </a:r>
                      <a:r>
                        <a:rPr lang="en-GB" sz="1200" b="1" baseline="0" dirty="0"/>
                        <a:t>in public by fear of male </a:t>
                      </a:r>
                      <a:r>
                        <a:rPr lang="en-GB" sz="1200" b="1" baseline="0" dirty="0" smtClean="0"/>
                        <a:t>violence</a:t>
                      </a:r>
                      <a:r>
                        <a:rPr lang="en-GB" sz="1200" baseline="0" dirty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1286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Pat Carlen’s </a:t>
                      </a:r>
                      <a:r>
                        <a:rPr lang="en-GB" sz="1200" b="1" dirty="0"/>
                        <a:t>(1988) </a:t>
                      </a:r>
                      <a:r>
                        <a:rPr lang="en-GB" sz="1200" b="1" dirty="0" smtClean="0"/>
                        <a:t>- Class </a:t>
                      </a:r>
                      <a:r>
                        <a:rPr lang="en-GB" sz="1200" b="1" dirty="0"/>
                        <a:t>and </a:t>
                      </a:r>
                      <a:r>
                        <a:rPr lang="en-GB" sz="1200" b="1" dirty="0" smtClean="0"/>
                        <a:t>Gender </a:t>
                      </a:r>
                      <a:r>
                        <a:rPr lang="en-GB" sz="1200" b="1" dirty="0"/>
                        <a:t>deal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Feminism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Unstructured 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/>
                        <a:t>She argued working-class women may turn to crime if they </a:t>
                      </a:r>
                      <a:r>
                        <a:rPr lang="en-GB" sz="1200" b="1" baseline="0" dirty="0" smtClean="0"/>
                        <a:t>do not receive the rewards promised to them</a:t>
                      </a:r>
                      <a:r>
                        <a:rPr lang="en-GB" sz="1200" baseline="0" dirty="0" smtClean="0"/>
                        <a:t> by society. They make two deals with society for conforming</a:t>
                      </a:r>
                      <a:r>
                        <a:rPr lang="en-GB" sz="1200" b="1" baseline="0" dirty="0" smtClean="0"/>
                        <a:t>;  </a:t>
                      </a:r>
                      <a:r>
                        <a:rPr lang="en-GB" sz="1200" b="1" baseline="0" dirty="0"/>
                        <a:t>‘class deal</a:t>
                      </a:r>
                      <a:r>
                        <a:rPr lang="en-GB" sz="1200" baseline="0" dirty="0"/>
                        <a:t>’ (money and material items from working hard) and </a:t>
                      </a:r>
                      <a:r>
                        <a:rPr lang="en-GB" sz="1200" b="1" baseline="0" dirty="0"/>
                        <a:t>‘gender deal’ </a:t>
                      </a:r>
                      <a:r>
                        <a:rPr lang="en-GB" sz="1200" baseline="0" dirty="0"/>
                        <a:t>(happy domestic life with husband and children)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She found </a:t>
                      </a:r>
                      <a:r>
                        <a:rPr lang="en-GB" sz="1200" baseline="0" dirty="0" smtClean="0"/>
                        <a:t>these </a:t>
                      </a:r>
                      <a:r>
                        <a:rPr lang="en-GB" sz="1200" b="1" baseline="0" dirty="0"/>
                        <a:t>women committed crime when these rewards were blocked </a:t>
                      </a:r>
                      <a:r>
                        <a:rPr lang="en-GB" sz="1200" baseline="0" dirty="0"/>
                        <a:t>due to: poverty, living in care, drug addiction.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/>
                        <a:t>Therefore they turned to crime when the </a:t>
                      </a:r>
                      <a:r>
                        <a:rPr lang="en-GB" sz="1200" b="1" baseline="0" dirty="0" smtClean="0"/>
                        <a:t>rewards outweighed the risks </a:t>
                      </a:r>
                      <a:r>
                        <a:rPr lang="en-GB" sz="1200" baseline="0" dirty="0" smtClean="0"/>
                        <a:t>(no choice).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7494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Albert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="1" dirty="0" smtClean="0"/>
                        <a:t>Cohen’s </a:t>
                      </a:r>
                      <a:r>
                        <a:rPr lang="en-GB" sz="1200" b="1" dirty="0"/>
                        <a:t>(1955)</a:t>
                      </a:r>
                      <a:r>
                        <a:rPr lang="en-GB" sz="1200" b="1" baseline="0" dirty="0"/>
                        <a:t> </a:t>
                      </a:r>
                      <a:r>
                        <a:rPr lang="en-GB" sz="1200" b="1" baseline="0" dirty="0" smtClean="0"/>
                        <a:t>-Subcultural </a:t>
                      </a:r>
                      <a:r>
                        <a:rPr lang="en-GB" sz="1200" b="1" baseline="0" dirty="0"/>
                        <a:t>T</a:t>
                      </a:r>
                      <a:r>
                        <a:rPr lang="en-GB" sz="1200" b="1" baseline="0" dirty="0" smtClean="0"/>
                        <a:t>heory</a:t>
                      </a:r>
                      <a:endParaRPr lang="en-GB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Functionalist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Wor</a:t>
                      </a:r>
                      <a:r>
                        <a:rPr lang="en-GB" sz="1000" baseline="0" dirty="0"/>
                        <a:t>k of other sociologists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dirty="0" smtClean="0"/>
                        <a:t>He argued</a:t>
                      </a:r>
                      <a:r>
                        <a:rPr lang="en-GB" sz="1100" baseline="0" dirty="0" smtClean="0"/>
                        <a:t> that</a:t>
                      </a:r>
                      <a:r>
                        <a:rPr lang="en-GB" sz="1100" dirty="0" smtClean="0"/>
                        <a:t> </a:t>
                      </a:r>
                      <a:r>
                        <a:rPr lang="en-GB" sz="1100" dirty="0"/>
                        <a:t>delinquency is carried out by groups not </a:t>
                      </a:r>
                      <a:r>
                        <a:rPr lang="en-GB" sz="1100" dirty="0" smtClean="0"/>
                        <a:t>individuals </a:t>
                      </a:r>
                      <a:r>
                        <a:rPr lang="en-GB" sz="1100" dirty="0"/>
                        <a:t>and that groups often commit </a:t>
                      </a:r>
                      <a:r>
                        <a:rPr lang="en-GB" sz="1100" b="1" dirty="0"/>
                        <a:t>non-utilitarian (not motivated by money) </a:t>
                      </a:r>
                      <a:r>
                        <a:rPr lang="en-GB" sz="1100" b="1" dirty="0" smtClean="0"/>
                        <a:t>crimes</a:t>
                      </a:r>
                      <a:r>
                        <a:rPr lang="en-GB" sz="1100" b="1" baseline="0" dirty="0" smtClean="0"/>
                        <a:t> – e.g. vandalism.</a:t>
                      </a:r>
                      <a:endParaRPr lang="en-GB" sz="110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dirty="0"/>
                        <a:t>Working class</a:t>
                      </a:r>
                      <a:r>
                        <a:rPr lang="en-GB" sz="1100" baseline="0" dirty="0"/>
                        <a:t> boys experience </a:t>
                      </a:r>
                      <a:r>
                        <a:rPr lang="en-GB" sz="1100" b="1" baseline="0" dirty="0"/>
                        <a:t>status </a:t>
                      </a:r>
                      <a:r>
                        <a:rPr lang="en-GB" sz="1100" b="1" baseline="0" dirty="0" smtClean="0"/>
                        <a:t>frustration </a:t>
                      </a:r>
                      <a:r>
                        <a:rPr lang="en-GB" sz="1100" baseline="0" dirty="0" smtClean="0"/>
                        <a:t>due to </a:t>
                      </a:r>
                      <a:r>
                        <a:rPr lang="en-GB" sz="1100" b="1" baseline="0" dirty="0" smtClean="0"/>
                        <a:t>educational failure </a:t>
                      </a:r>
                      <a:r>
                        <a:rPr lang="en-GB" sz="1100" baseline="0" dirty="0" smtClean="0"/>
                        <a:t>which was a result of </a:t>
                      </a:r>
                      <a:r>
                        <a:rPr lang="en-GB" sz="1100" b="1" baseline="0" dirty="0" smtClean="0"/>
                        <a:t>cultural deprivation.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 smtClean="0"/>
                        <a:t>They join/form </a:t>
                      </a:r>
                      <a:r>
                        <a:rPr lang="en-GB" sz="1100" b="1" baseline="0" dirty="0" smtClean="0"/>
                        <a:t>delinquent subcultures </a:t>
                      </a:r>
                      <a:r>
                        <a:rPr lang="en-GB" sz="1100" baseline="0" dirty="0" smtClean="0"/>
                        <a:t>where they develop </a:t>
                      </a:r>
                      <a:r>
                        <a:rPr lang="en-GB" sz="1100" b="1" baseline="0" dirty="0" smtClean="0"/>
                        <a:t>deviant careers </a:t>
                      </a:r>
                      <a:r>
                        <a:rPr lang="en-GB" sz="1100" baseline="0" dirty="0" smtClean="0"/>
                        <a:t>and earn prestige in their sub-culture and work their way up in the </a:t>
                      </a:r>
                      <a:r>
                        <a:rPr lang="en-GB" sz="1100" b="1" baseline="0" dirty="0" smtClean="0"/>
                        <a:t>hierarchy.</a:t>
                      </a:r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rot="2153151">
            <a:off x="7510915" y="426611"/>
            <a:ext cx="1575182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Key Studies!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8530350" y="0"/>
            <a:ext cx="576470" cy="556592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81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591623"/>
              </p:ext>
            </p:extLst>
          </p:nvPr>
        </p:nvGraphicFramePr>
        <p:xfrm>
          <a:off x="0" y="0"/>
          <a:ext cx="9144001" cy="681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4642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871870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1063255">
                  <a:extLst>
                    <a:ext uri="{9D8B030D-6E8A-4147-A177-3AD203B41FA5}">
                      <a16:colId xmlns:a16="http://schemas.microsoft.com/office/drawing/2014/main" val="2122125017"/>
                    </a:ext>
                  </a:extLst>
                </a:gridCol>
                <a:gridCol w="5954234">
                  <a:extLst>
                    <a:ext uri="{9D8B030D-6E8A-4147-A177-3AD203B41FA5}">
                      <a16:colId xmlns:a16="http://schemas.microsoft.com/office/drawing/2014/main" val="928808196"/>
                    </a:ext>
                  </a:extLst>
                </a:gridCol>
              </a:tblGrid>
              <a:tr h="303451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Extra Crime &amp; Deviance Sociologists – YOU DON’T HAVE TO KNOW</a:t>
                      </a:r>
                      <a:r>
                        <a:rPr lang="en-US" sz="1400" b="1" u="sng" baseline="0" dirty="0" smtClean="0"/>
                        <a:t> BUT YOU CAN USE AS EVIDENCE!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10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Sociologist/s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Theory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Research </a:t>
                      </a:r>
                      <a:r>
                        <a:rPr lang="en-GB" sz="1200" b="1" dirty="0" smtClean="0"/>
                        <a:t>Method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Key </a:t>
                      </a:r>
                      <a:r>
                        <a:rPr lang="en-GB" sz="2400" b="1" dirty="0" smtClean="0"/>
                        <a:t>Findings</a:t>
                      </a:r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Cesare</a:t>
                      </a:r>
                      <a:r>
                        <a:rPr lang="en-US" sz="1200" b="1" baseline="0" dirty="0" smtClean="0"/>
                        <a:t> Lombroso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Biology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Studied prisoners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He concluded that a </a:t>
                      </a:r>
                      <a:r>
                        <a:rPr lang="en-GB" sz="1200" b="1" dirty="0" smtClean="0"/>
                        <a:t>person’s character </a:t>
                      </a:r>
                      <a:r>
                        <a:rPr lang="en-GB" sz="1200" dirty="0" smtClean="0"/>
                        <a:t>could be assessed from the </a:t>
                      </a:r>
                      <a:r>
                        <a:rPr lang="en-GB" sz="1200" b="1" dirty="0" smtClean="0"/>
                        <a:t>shape of their skull and</a:t>
                      </a:r>
                      <a:r>
                        <a:rPr lang="en-GB" sz="1200" b="1" baseline="0" dirty="0" smtClean="0"/>
                        <a:t> other physical characteristics</a:t>
                      </a:r>
                      <a:r>
                        <a:rPr lang="en-GB" sz="1200" baseline="0" dirty="0" smtClean="0"/>
                        <a:t>. He believed criminals were </a:t>
                      </a:r>
                      <a:r>
                        <a:rPr lang="en-GB" sz="1200" b="1" baseline="0" dirty="0" smtClean="0"/>
                        <a:t>less evolved </a:t>
                      </a:r>
                      <a:r>
                        <a:rPr lang="en-GB" sz="1200" baseline="0" dirty="0" smtClean="0"/>
                        <a:t>then normal people. This is a </a:t>
                      </a:r>
                      <a:r>
                        <a:rPr lang="en-GB" sz="1200" b="1" baseline="0" dirty="0" smtClean="0"/>
                        <a:t>very outdated view </a:t>
                      </a:r>
                      <a:r>
                        <a:rPr lang="en-GB" sz="1200" baseline="0" dirty="0" smtClean="0"/>
                        <a:t>and suggests people can be </a:t>
                      </a:r>
                      <a:r>
                        <a:rPr lang="en-GB" sz="1200" b="1" baseline="0" dirty="0" smtClean="0"/>
                        <a:t>born criminals.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John Bowlby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Psychology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Found</a:t>
                      </a:r>
                      <a:r>
                        <a:rPr lang="en-GB" sz="1200" baseline="0" dirty="0" smtClean="0"/>
                        <a:t> that the </a:t>
                      </a:r>
                      <a:r>
                        <a:rPr lang="en-GB" sz="1200" b="1" baseline="0" dirty="0" smtClean="0"/>
                        <a:t>relationship between a mother and a child </a:t>
                      </a:r>
                      <a:r>
                        <a:rPr lang="en-GB" sz="1200" baseline="0" dirty="0" smtClean="0"/>
                        <a:t>during the first five years of life was the most crucial to Socialisation. He believed </a:t>
                      </a:r>
                      <a:r>
                        <a:rPr lang="en-GB" sz="1200" b="1" baseline="0" dirty="0" smtClean="0"/>
                        <a:t>the disruption of this relationship could lead to delinquency, emotional difficulties and anti-social behaviour</a:t>
                      </a:r>
                      <a:r>
                        <a:rPr lang="en-GB" sz="1200" baseline="0" dirty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258733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/>
                        <a:t>Cicourel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Studied Police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dirty="0" smtClean="0"/>
                        <a:t>officers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Found that </a:t>
                      </a:r>
                      <a:r>
                        <a:rPr lang="en-GB" sz="1200" b="1" dirty="0" smtClean="0"/>
                        <a:t>Police were more likely to arrest people </a:t>
                      </a:r>
                      <a:r>
                        <a:rPr lang="en-GB" sz="1200" dirty="0" smtClean="0"/>
                        <a:t>who were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b="1" baseline="0" dirty="0" smtClean="0"/>
                        <a:t>underachieving in education, poor background and ethnic minorities </a:t>
                      </a:r>
                      <a:r>
                        <a:rPr lang="en-GB" sz="1200" baseline="0" dirty="0" smtClean="0"/>
                        <a:t>whereas middle class were treated more leniently.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131208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Edwin Sutherland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Created the term </a:t>
                      </a:r>
                      <a:r>
                        <a:rPr lang="en-GB" sz="1200" b="1" dirty="0" smtClean="0"/>
                        <a:t>white</a:t>
                      </a:r>
                      <a:r>
                        <a:rPr lang="en-GB" sz="1200" b="1" baseline="0" dirty="0" smtClean="0"/>
                        <a:t> collar crime</a:t>
                      </a:r>
                      <a:r>
                        <a:rPr lang="en-GB" sz="1200" baseline="0" dirty="0" smtClean="0"/>
                        <a:t>. Identified 4 types: - 1) </a:t>
                      </a:r>
                      <a:r>
                        <a:rPr lang="en-GB" sz="1200" b="1" baseline="0" dirty="0" smtClean="0"/>
                        <a:t>Occupational </a:t>
                      </a:r>
                      <a:r>
                        <a:rPr lang="en-GB" sz="1200" baseline="0" dirty="0" smtClean="0"/>
                        <a:t>(done during work like fraud). 2) </a:t>
                      </a:r>
                      <a:r>
                        <a:rPr lang="en-GB" sz="1200" b="1" baseline="0" dirty="0" smtClean="0"/>
                        <a:t>Professional</a:t>
                      </a:r>
                      <a:r>
                        <a:rPr lang="en-GB" sz="1200" baseline="0" dirty="0" smtClean="0"/>
                        <a:t> (crime done as a career like selling drugs). 3</a:t>
                      </a:r>
                      <a:r>
                        <a:rPr lang="en-GB" sz="1200" b="1" baseline="0" dirty="0" smtClean="0"/>
                        <a:t>) Corporate </a:t>
                      </a:r>
                      <a:r>
                        <a:rPr lang="en-GB" sz="1200" baseline="0" dirty="0" smtClean="0"/>
                        <a:t>(crimes done by directors to increase profit). 4)</a:t>
                      </a:r>
                      <a:r>
                        <a:rPr lang="en-GB" sz="1200" b="1" baseline="0" dirty="0" smtClean="0"/>
                        <a:t> Computer </a:t>
                      </a:r>
                      <a:r>
                        <a:rPr lang="en-GB" sz="1200" baseline="0" dirty="0" smtClean="0"/>
                        <a:t>(Crime done by computers like fraud).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6690534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Chivalry Thesis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The common belief that </a:t>
                      </a:r>
                      <a:r>
                        <a:rPr lang="en-GB" sz="1200" b="1" dirty="0" smtClean="0"/>
                        <a:t>the criminal</a:t>
                      </a:r>
                      <a:r>
                        <a:rPr lang="en-GB" sz="1200" b="1" baseline="0" dirty="0" smtClean="0"/>
                        <a:t> justice system (police and courts) is more lenient on women</a:t>
                      </a:r>
                      <a:r>
                        <a:rPr lang="en-GB" sz="1200" baseline="0" dirty="0" smtClean="0"/>
                        <a:t>. Women as seen as vulnerable, look ‘less guilty’ and in need of protection.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757322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The</a:t>
                      </a:r>
                      <a:r>
                        <a:rPr lang="en-US" sz="1200" b="1" baseline="0" dirty="0" smtClean="0"/>
                        <a:t> Macpherson Report 1999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This was a report</a:t>
                      </a:r>
                      <a:r>
                        <a:rPr lang="en-GB" sz="1200" baseline="0" dirty="0" smtClean="0"/>
                        <a:t> on an investigation of </a:t>
                      </a:r>
                      <a:r>
                        <a:rPr lang="en-GB" sz="1200" b="1" baseline="0" dirty="0" smtClean="0"/>
                        <a:t>institutional racism within the Police </a:t>
                      </a:r>
                      <a:r>
                        <a:rPr lang="en-GB" sz="1200" baseline="0" dirty="0" smtClean="0"/>
                        <a:t>after the murder of Stephen Lawrence. The report found </a:t>
                      </a:r>
                      <a:r>
                        <a:rPr lang="en-GB" sz="1200" b="1" baseline="0" dirty="0" smtClean="0"/>
                        <a:t>widespread racism in </a:t>
                      </a:r>
                      <a:r>
                        <a:rPr lang="en-GB" sz="1200" baseline="0" dirty="0" smtClean="0"/>
                        <a:t>the Police (labelling ethnic minorities).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021851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Walter Miller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Suggested that </a:t>
                      </a:r>
                      <a:r>
                        <a:rPr lang="en-GB" sz="1200" b="1" dirty="0" smtClean="0"/>
                        <a:t>lower</a:t>
                      </a:r>
                      <a:r>
                        <a:rPr lang="en-GB" sz="1200" b="1" baseline="0" dirty="0" smtClean="0"/>
                        <a:t> working class young males are more likely to engage in criminal activity </a:t>
                      </a:r>
                      <a:r>
                        <a:rPr lang="en-GB" sz="1200" baseline="0" dirty="0" smtClean="0"/>
                        <a:t>than females or middle-class males.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269571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Farrington &amp; West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Studying</a:t>
                      </a:r>
                      <a:r>
                        <a:rPr lang="en-US" sz="1050" baseline="0" dirty="0" smtClean="0"/>
                        <a:t> 411 working class males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They found </a:t>
                      </a:r>
                      <a:r>
                        <a:rPr lang="en-GB" sz="1200" b="1" dirty="0" smtClean="0"/>
                        <a:t>offenders</a:t>
                      </a:r>
                      <a:r>
                        <a:rPr lang="en-GB" sz="1200" b="1" baseline="0" dirty="0" smtClean="0"/>
                        <a:t> come from homes where the father had criminal convictions. </a:t>
                      </a:r>
                      <a:r>
                        <a:rPr lang="en-GB" sz="1200" baseline="0" dirty="0" smtClean="0"/>
                        <a:t>They also found that offenders were more likely to come from </a:t>
                      </a:r>
                      <a:r>
                        <a:rPr lang="en-GB" sz="1200" b="1" baseline="0" dirty="0" smtClean="0"/>
                        <a:t>poorer and lone parent families.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083616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 smtClean="0"/>
                        <a:t>ComRes</a:t>
                      </a:r>
                      <a:r>
                        <a:rPr lang="en-US" sz="1100" b="1" dirty="0" smtClean="0"/>
                        <a:t> (Research Agency)</a:t>
                      </a:r>
                      <a:endParaRPr lang="en-US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Surveyed 1000 males across UK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Found that </a:t>
                      </a:r>
                      <a:r>
                        <a:rPr lang="en-GB" sz="1200" b="1" dirty="0" smtClean="0"/>
                        <a:t>62% thought prison conditions in the UK were not tough enough</a:t>
                      </a:r>
                      <a:r>
                        <a:rPr lang="en-GB" sz="1200" b="1" baseline="0" dirty="0" smtClean="0"/>
                        <a:t> </a:t>
                      </a:r>
                      <a:r>
                        <a:rPr lang="en-GB" sz="1200" baseline="0" dirty="0" smtClean="0"/>
                        <a:t>compared to </a:t>
                      </a:r>
                      <a:r>
                        <a:rPr lang="en-GB" sz="1200" b="1" baseline="0" dirty="0" smtClean="0"/>
                        <a:t>3% who said prisons were tough enough.</a:t>
                      </a:r>
                      <a:endParaRPr lang="en-GB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059236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Craig Anderson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Claimed that</a:t>
                      </a:r>
                      <a:r>
                        <a:rPr lang="en-GB" sz="1200" baseline="0" dirty="0" smtClean="0"/>
                        <a:t> research showed clearly </a:t>
                      </a:r>
                      <a:r>
                        <a:rPr lang="en-GB" sz="1200" b="1" baseline="0" dirty="0" smtClean="0"/>
                        <a:t>that media violence increased the likelihood of aggressive and violence behaviour</a:t>
                      </a:r>
                      <a:r>
                        <a:rPr lang="en-GB" sz="1200" baseline="0" dirty="0" smtClean="0"/>
                        <a:t>, both immediately and in the long term.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895077"/>
                  </a:ext>
                </a:extLst>
              </a:tr>
              <a:tr h="409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Ferguson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N/A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N/A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He stated that </a:t>
                      </a:r>
                      <a:r>
                        <a:rPr lang="en-GB" sz="1200" b="1" dirty="0" smtClean="0"/>
                        <a:t>research into video game violence has failed to take into other</a:t>
                      </a:r>
                      <a:r>
                        <a:rPr lang="en-GB" sz="1200" b="1" baseline="0" dirty="0" smtClean="0"/>
                        <a:t> factors such as mental health and family life</a:t>
                      </a:r>
                      <a:r>
                        <a:rPr lang="en-GB" sz="1200" baseline="0" dirty="0" smtClean="0"/>
                        <a:t>. He stated that </a:t>
                      </a:r>
                      <a:r>
                        <a:rPr lang="en-GB" sz="1200" b="1" baseline="0" dirty="0" smtClean="0"/>
                        <a:t>other risk factors</a:t>
                      </a:r>
                      <a:r>
                        <a:rPr lang="en-GB" sz="1200" baseline="0" dirty="0" smtClean="0"/>
                        <a:t>, rather then games, caused aggressive and violent behaviour.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28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62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984619"/>
              </p:ext>
            </p:extLst>
          </p:nvPr>
        </p:nvGraphicFramePr>
        <p:xfrm>
          <a:off x="0" y="0"/>
          <a:ext cx="9135686" cy="35124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4812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2832849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  <a:gridCol w="2126974">
                  <a:extLst>
                    <a:ext uri="{9D8B030D-6E8A-4147-A177-3AD203B41FA5}">
                      <a16:colId xmlns:a16="http://schemas.microsoft.com/office/drawing/2014/main" val="3485557579"/>
                    </a:ext>
                  </a:extLst>
                </a:gridCol>
                <a:gridCol w="3361051">
                  <a:extLst>
                    <a:ext uri="{9D8B030D-6E8A-4147-A177-3AD203B41FA5}">
                      <a16:colId xmlns:a16="http://schemas.microsoft.com/office/drawing/2014/main" val="944663438"/>
                    </a:ext>
                  </a:extLst>
                </a:gridCol>
              </a:tblGrid>
              <a:tr h="268357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Crime &amp; Deviance – Measuring Crime – You</a:t>
                      </a:r>
                      <a:r>
                        <a:rPr lang="en-US" sz="1400" b="1" u="sng" baseline="0" dirty="0" smtClean="0"/>
                        <a:t> Must Know These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50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Measure of Crime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smtClean="0"/>
                        <a:t>What Is It?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Advantages?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Disadvantages?</a:t>
                      </a:r>
                      <a:endParaRPr 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1036983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Official</a:t>
                      </a:r>
                      <a:r>
                        <a:rPr lang="en-GB" sz="1200" b="1" baseline="0" dirty="0" smtClean="0"/>
                        <a:t> Crime Statistics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Police</a:t>
                      </a:r>
                      <a:r>
                        <a:rPr lang="en-GB" sz="900" baseline="0" dirty="0" smtClean="0"/>
                        <a:t> crime statistics have been collected since 1857 are now published every 3 months. Use to </a:t>
                      </a:r>
                      <a:r>
                        <a:rPr lang="en-GB" sz="900" b="1" baseline="0" dirty="0" smtClean="0"/>
                        <a:t>show trends and patterns of offending.</a:t>
                      </a:r>
                      <a:r>
                        <a:rPr lang="en-GB" sz="900" baseline="0" dirty="0" smtClean="0"/>
                        <a:t> They are a </a:t>
                      </a:r>
                      <a:r>
                        <a:rPr lang="en-GB" sz="900" b="1" baseline="0" dirty="0" smtClean="0"/>
                        <a:t>secondary source of quantitative data.</a:t>
                      </a:r>
                      <a:endParaRPr lang="en-GB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1" dirty="0" smtClean="0"/>
                        <a:t>Provide useful</a:t>
                      </a:r>
                      <a:r>
                        <a:rPr lang="en-GB" sz="900" b="1" baseline="0" dirty="0" smtClean="0"/>
                        <a:t> data </a:t>
                      </a:r>
                      <a:r>
                        <a:rPr lang="en-GB" sz="900" baseline="0" dirty="0" smtClean="0"/>
                        <a:t>on crime.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1" baseline="0" dirty="0" smtClean="0"/>
                        <a:t>Cheap</a:t>
                      </a:r>
                      <a:r>
                        <a:rPr lang="en-GB" sz="900" baseline="0" dirty="0" smtClean="0"/>
                        <a:t> and </a:t>
                      </a:r>
                      <a:r>
                        <a:rPr lang="en-GB" sz="900" b="1" baseline="0" dirty="0" smtClean="0"/>
                        <a:t>easily available.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Can show </a:t>
                      </a:r>
                      <a:r>
                        <a:rPr lang="en-GB" sz="900" b="1" baseline="0" dirty="0" smtClean="0"/>
                        <a:t>change over time.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Can </a:t>
                      </a:r>
                      <a:r>
                        <a:rPr lang="en-GB" sz="900" b="1" baseline="0" dirty="0" smtClean="0"/>
                        <a:t>compare crime in different areas.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Can be </a:t>
                      </a:r>
                      <a:r>
                        <a:rPr lang="en-GB" sz="900" b="1" baseline="0" dirty="0" smtClean="0"/>
                        <a:t>combined with VC &amp; SRS to estimate ‘real’ rate of crime</a:t>
                      </a:r>
                      <a:r>
                        <a:rPr lang="en-GB" sz="900" baseline="0" dirty="0" smtClean="0"/>
                        <a:t>.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If</a:t>
                      </a:r>
                      <a:r>
                        <a:rPr lang="en-GB" sz="900" baseline="0" dirty="0" smtClean="0"/>
                        <a:t> a crime is not</a:t>
                      </a:r>
                      <a:r>
                        <a:rPr lang="en-GB" sz="900" b="1" baseline="0" dirty="0" smtClean="0"/>
                        <a:t> detected </a:t>
                      </a:r>
                      <a:r>
                        <a:rPr lang="en-GB" sz="900" baseline="0" dirty="0" smtClean="0"/>
                        <a:t>it cannot be reported, therefore not in the official statistics.</a:t>
                      </a:r>
                      <a:r>
                        <a:rPr lang="en-GB" sz="900" baseline="0" dirty="0"/>
                        <a:t> </a:t>
                      </a:r>
                      <a:r>
                        <a:rPr lang="en-GB" sz="900" baseline="0" dirty="0" smtClean="0"/>
                        <a:t>Many crimes go undetected.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Many crimes are not </a:t>
                      </a:r>
                      <a:r>
                        <a:rPr lang="en-GB" sz="900" b="1" baseline="0" dirty="0" smtClean="0"/>
                        <a:t>reported</a:t>
                      </a:r>
                      <a:r>
                        <a:rPr lang="en-GB" sz="900" baseline="0" dirty="0" smtClean="0"/>
                        <a:t> to Police.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Police decide whether reported crime are </a:t>
                      </a:r>
                      <a:r>
                        <a:rPr lang="en-GB" sz="900" b="1" baseline="0" dirty="0" smtClean="0"/>
                        <a:t>recorded. Only 40% of reported offences are actually recorded.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Thus </a:t>
                      </a:r>
                      <a:r>
                        <a:rPr lang="en-GB" sz="900" b="1" baseline="0" dirty="0" smtClean="0"/>
                        <a:t>official statistics ignore </a:t>
                      </a:r>
                      <a:r>
                        <a:rPr lang="en-GB" sz="900" baseline="0" dirty="0" smtClean="0"/>
                        <a:t>the </a:t>
                      </a:r>
                      <a:r>
                        <a:rPr lang="en-GB" sz="900" b="1" baseline="0" dirty="0" smtClean="0"/>
                        <a:t>‘dark figure if crime’.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026282"/>
                  </a:ext>
                </a:extLst>
              </a:tr>
              <a:tr h="105884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Victim</a:t>
                      </a:r>
                      <a:r>
                        <a:rPr lang="en-US" sz="1200" b="1" baseline="0" dirty="0" smtClean="0"/>
                        <a:t> Surveys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These are </a:t>
                      </a:r>
                      <a:r>
                        <a:rPr lang="en-GB" sz="900" b="1" dirty="0" smtClean="0"/>
                        <a:t>large-scale</a:t>
                      </a:r>
                      <a:r>
                        <a:rPr lang="en-GB" sz="900" b="1" baseline="0" dirty="0" smtClean="0"/>
                        <a:t> surveys where  </a:t>
                      </a:r>
                      <a:r>
                        <a:rPr lang="en-GB" sz="900" baseline="0" dirty="0" smtClean="0"/>
                        <a:t>people are interviewed and asked </a:t>
                      </a:r>
                      <a:r>
                        <a:rPr lang="en-GB" sz="900" b="1" baseline="0" dirty="0" smtClean="0"/>
                        <a:t>what crimes they have had committed against them.</a:t>
                      </a:r>
                    </a:p>
                    <a:p>
                      <a:endParaRPr lang="en-GB" sz="900" baseline="0" dirty="0" smtClean="0"/>
                    </a:p>
                    <a:p>
                      <a:r>
                        <a:rPr lang="en-GB" sz="900" b="1" baseline="0" dirty="0" smtClean="0"/>
                        <a:t>The British Crime Survey (BCS) </a:t>
                      </a:r>
                      <a:r>
                        <a:rPr lang="en-GB" sz="900" baseline="0" dirty="0" smtClean="0"/>
                        <a:t>is a large-scale victim </a:t>
                      </a:r>
                      <a:r>
                        <a:rPr lang="en-GB" sz="900" b="1" baseline="0" dirty="0" smtClean="0"/>
                        <a:t>(now called the Crime Survey for England and Wales (CSEW)). </a:t>
                      </a:r>
                      <a:r>
                        <a:rPr lang="en-GB" sz="900" baseline="0" dirty="0" smtClean="0"/>
                        <a:t>The sample is around </a:t>
                      </a:r>
                      <a:r>
                        <a:rPr lang="en-GB" sz="900" b="1" baseline="0" dirty="0" smtClean="0"/>
                        <a:t>50,000. 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May </a:t>
                      </a:r>
                      <a:r>
                        <a:rPr lang="en-GB" sz="900" b="1" dirty="0" smtClean="0"/>
                        <a:t>uncover some of the hidden figures</a:t>
                      </a:r>
                      <a:r>
                        <a:rPr lang="en-GB" sz="900" dirty="0" smtClean="0"/>
                        <a:t> of crime.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Gives a </a:t>
                      </a:r>
                      <a:r>
                        <a:rPr lang="en-GB" sz="900" b="1" dirty="0" smtClean="0"/>
                        <a:t>more accurate figure of crime then official</a:t>
                      </a:r>
                      <a:r>
                        <a:rPr lang="en-GB" sz="900" b="1" baseline="0" dirty="0" smtClean="0"/>
                        <a:t> statistics</a:t>
                      </a:r>
                      <a:r>
                        <a:rPr lang="en-GB" sz="900" baseline="0" dirty="0" smtClean="0"/>
                        <a:t>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="1" baseline="0" dirty="0" smtClean="0"/>
                        <a:t>Includes crimes not reported </a:t>
                      </a:r>
                      <a:r>
                        <a:rPr lang="en-GB" sz="900" baseline="0" dirty="0" smtClean="0"/>
                        <a:t>to the Police.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IT does nor survey all crime,</a:t>
                      </a:r>
                      <a:r>
                        <a:rPr lang="en-GB" sz="900" baseline="0" dirty="0" smtClean="0"/>
                        <a:t> for examples, theft against businesses and victimless crime (middle class crime?).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People may still not admit to being a victim of crimes – e.g. rape.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Victims’ memories of crime may be inaccurate.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People may not be aware that they are victims of crime.</a:t>
                      </a:r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968158"/>
                  </a:ext>
                </a:extLst>
              </a:tr>
              <a:tr h="586408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Self-Report</a:t>
                      </a:r>
                      <a:r>
                        <a:rPr lang="en-US" sz="1200" b="1" baseline="0" dirty="0" smtClean="0"/>
                        <a:t> Studies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These ask </a:t>
                      </a:r>
                      <a:r>
                        <a:rPr lang="en-GB" sz="900" b="1" dirty="0" smtClean="0"/>
                        <a:t>people to reveal crimes they have</a:t>
                      </a:r>
                      <a:r>
                        <a:rPr lang="en-GB" sz="900" b="1" baseline="0" dirty="0" smtClean="0"/>
                        <a:t> committed and how often</a:t>
                      </a:r>
                      <a:r>
                        <a:rPr lang="en-GB" sz="900" baseline="0" dirty="0" smtClean="0"/>
                        <a:t>. </a:t>
                      </a:r>
                      <a:r>
                        <a:rPr lang="en-GB" sz="900" b="1" baseline="0" dirty="0" smtClean="0"/>
                        <a:t>They include lists of criminal and deviant acts – e.g. stealing</a:t>
                      </a:r>
                      <a:r>
                        <a:rPr lang="en-GB" sz="900" baseline="0" dirty="0" smtClean="0"/>
                        <a:t>. </a:t>
                      </a:r>
                      <a:r>
                        <a:rPr lang="en-GB" sz="900" b="1" baseline="0" dirty="0" smtClean="0"/>
                        <a:t>SRS is anonymous.</a:t>
                      </a:r>
                      <a:endParaRPr lang="en-GB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May </a:t>
                      </a:r>
                      <a:r>
                        <a:rPr lang="en-GB" sz="900" b="1" dirty="0" smtClean="0"/>
                        <a:t>uncover some hidden figures</a:t>
                      </a:r>
                      <a:r>
                        <a:rPr lang="en-GB" sz="900" dirty="0" smtClean="0"/>
                        <a:t> of crime.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Possible to find out </a:t>
                      </a:r>
                      <a:r>
                        <a:rPr lang="en-GB" sz="900" b="1" dirty="0" smtClean="0"/>
                        <a:t>hidden offenders' ages, gender, class and location.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People may </a:t>
                      </a:r>
                      <a:r>
                        <a:rPr lang="en-GB" sz="900" b="1" dirty="0" smtClean="0"/>
                        <a:t>lie or exaggerate.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Majority of crimes </a:t>
                      </a:r>
                      <a:r>
                        <a:rPr lang="en-GB" sz="900" b="1" baseline="0" dirty="0" smtClean="0"/>
                        <a:t>uncovered tend to be small </a:t>
                      </a:r>
                      <a:r>
                        <a:rPr lang="en-GB" sz="900" baseline="0" dirty="0" smtClean="0"/>
                        <a:t>because </a:t>
                      </a:r>
                      <a:r>
                        <a:rPr lang="en-GB" sz="900" b="1" baseline="0" dirty="0" smtClean="0"/>
                        <a:t>people do not want to admit to doing serious crimes</a:t>
                      </a:r>
                      <a:r>
                        <a:rPr lang="en-GB" sz="900" baseline="0" dirty="0" smtClean="0"/>
                        <a:t>.</a:t>
                      </a:r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3201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D03311-864E-7A44-B39F-FF85E513B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461962"/>
              </p:ext>
            </p:extLst>
          </p:nvPr>
        </p:nvGraphicFramePr>
        <p:xfrm>
          <a:off x="8314" y="3512489"/>
          <a:ext cx="9135686" cy="3340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999">
                  <a:extLst>
                    <a:ext uri="{9D8B030D-6E8A-4147-A177-3AD203B41FA5}">
                      <a16:colId xmlns:a16="http://schemas.microsoft.com/office/drawing/2014/main" val="692177263"/>
                    </a:ext>
                  </a:extLst>
                </a:gridCol>
                <a:gridCol w="1878496">
                  <a:extLst>
                    <a:ext uri="{9D8B030D-6E8A-4147-A177-3AD203B41FA5}">
                      <a16:colId xmlns:a16="http://schemas.microsoft.com/office/drawing/2014/main" val="2454400572"/>
                    </a:ext>
                  </a:extLst>
                </a:gridCol>
                <a:gridCol w="6500191">
                  <a:extLst>
                    <a:ext uri="{9D8B030D-6E8A-4147-A177-3AD203B41FA5}">
                      <a16:colId xmlns:a16="http://schemas.microsoft.com/office/drawing/2014/main" val="428781811"/>
                    </a:ext>
                  </a:extLst>
                </a:gridCol>
              </a:tblGrid>
              <a:tr h="25841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u="sng" dirty="0" smtClean="0"/>
                        <a:t>Crime &amp; Deviance Statistics</a:t>
                      </a:r>
                      <a:r>
                        <a:rPr lang="en-US" sz="1400" b="1" u="sng" baseline="0" dirty="0" smtClean="0"/>
                        <a:t> – You Must Know These To Use as Evidence</a:t>
                      </a:r>
                      <a:endParaRPr lang="en-US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3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Topic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Statistic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 smtClean="0"/>
                        <a:t>What is</a:t>
                      </a:r>
                      <a:r>
                        <a:rPr lang="en-GB" sz="1200" b="1" baseline="0" dirty="0" smtClean="0"/>
                        <a:t> the trend?</a:t>
                      </a:r>
                      <a:endParaRPr 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4949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Victim Survey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Data from CSEW </a:t>
                      </a:r>
                      <a:r>
                        <a:rPr lang="en-US" sz="900" b="1" dirty="0" smtClean="0"/>
                        <a:t>shows only 4 in 10</a:t>
                      </a:r>
                      <a:r>
                        <a:rPr lang="en-US" sz="900" b="1" baseline="0" dirty="0" smtClean="0"/>
                        <a:t> crimes are reported to the Police.</a:t>
                      </a:r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shows that there</a:t>
                      </a:r>
                      <a:r>
                        <a:rPr lang="en-US" sz="900" b="0" baseline="0" dirty="0" smtClean="0"/>
                        <a:t> is </a:t>
                      </a:r>
                      <a:r>
                        <a:rPr lang="en-US" sz="900" b="1" baseline="0" dirty="0" smtClean="0"/>
                        <a:t>a ‘dark figure’ in the official statistics of crime </a:t>
                      </a:r>
                      <a:r>
                        <a:rPr lang="en-US" sz="900" b="0" baseline="0" dirty="0" smtClean="0"/>
                        <a:t>The aim victim surveys and self-report studies is </a:t>
                      </a:r>
                      <a:r>
                        <a:rPr lang="en-US" sz="900" b="1" baseline="0" dirty="0" smtClean="0"/>
                        <a:t>to find a more accurate figure of crime then the statistics show.</a:t>
                      </a:r>
                      <a:endParaRPr lang="en-US" sz="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146798"/>
                  </a:ext>
                </a:extLst>
              </a:tr>
              <a:tr h="48509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White Collar Crime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Middle-Class</a:t>
                      </a:r>
                      <a:r>
                        <a:rPr lang="en-US" sz="900" b="0" baseline="0" dirty="0" smtClean="0"/>
                        <a:t> crime is </a:t>
                      </a:r>
                      <a:r>
                        <a:rPr lang="en-US" sz="900" b="1" baseline="0" dirty="0" smtClean="0"/>
                        <a:t>costing Britain up to £14 Billion a year – 5 times as much as burglary.</a:t>
                      </a:r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shows that white collar crime, committed by middle and upper classes, is </a:t>
                      </a:r>
                      <a:r>
                        <a:rPr lang="en-US" sz="900" b="1" dirty="0" smtClean="0"/>
                        <a:t>costing Britain a lot more then blue collar</a:t>
                      </a:r>
                      <a:r>
                        <a:rPr lang="en-US" sz="900" b="1" baseline="0" dirty="0" smtClean="0"/>
                        <a:t> crime </a:t>
                      </a:r>
                      <a:r>
                        <a:rPr lang="en-US" sz="900" b="0" baseline="0" dirty="0" smtClean="0"/>
                        <a:t>which is carried out by the working class. </a:t>
                      </a:r>
                      <a:r>
                        <a:rPr lang="en-US" sz="900" b="1" baseline="0" dirty="0" smtClean="0"/>
                        <a:t>However sociologists argue that there is a much bigger focus on blue collar crime </a:t>
                      </a:r>
                      <a:r>
                        <a:rPr lang="en-US" sz="900" b="0" baseline="0" dirty="0" smtClean="0"/>
                        <a:t>as opposed to white collar crime which tends to get ignored, hence a dark figure.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09160"/>
                  </a:ext>
                </a:extLst>
              </a:tr>
              <a:tr h="48509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Gender &amp; Crime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April 2017: - </a:t>
                      </a:r>
                      <a:r>
                        <a:rPr lang="en-US" sz="900" b="1" dirty="0" smtClean="0"/>
                        <a:t>People in prison – 85,157.</a:t>
                      </a:r>
                      <a:r>
                        <a:rPr lang="en-US" sz="900" b="1" baseline="0" dirty="0" smtClean="0"/>
                        <a:t> Men=81,544/Women=3,973</a:t>
                      </a:r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statistic</a:t>
                      </a:r>
                      <a:r>
                        <a:rPr lang="en-US" sz="900" b="0" baseline="0" dirty="0" smtClean="0"/>
                        <a:t> clearly demonstrates that </a:t>
                      </a:r>
                      <a:r>
                        <a:rPr lang="en-US" sz="900" b="1" baseline="0" dirty="0" smtClean="0"/>
                        <a:t>men commit more crime then women. </a:t>
                      </a:r>
                      <a:r>
                        <a:rPr lang="en-US" sz="900" b="0" baseline="0" dirty="0" smtClean="0"/>
                        <a:t>Men are 60X more likely to be guilty of sexual offences, 14X more likely to be guilty of burglary, 13X more likely to be guilty of being in possession of a weapon, 7X more likely of criminal damage and 4X more likely to be guilty of theft (this shows theft is high in female crime).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233085"/>
                  </a:ext>
                </a:extLst>
              </a:tr>
              <a:tr h="48509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Ethnicity &amp; Crime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2006/7: - Prison population          </a:t>
                      </a:r>
                      <a:r>
                        <a:rPr lang="en-US" sz="900" b="0" dirty="0" smtClean="0"/>
                        <a:t>(Actual population)</a:t>
                      </a:r>
                      <a:r>
                        <a:rPr lang="en-US" sz="900" b="0" baseline="0" dirty="0" smtClean="0"/>
                        <a:t>  - </a:t>
                      </a:r>
                    </a:p>
                    <a:p>
                      <a:pPr algn="ctr"/>
                      <a:r>
                        <a:rPr lang="en-US" sz="900" b="1" baseline="0" dirty="0" smtClean="0"/>
                        <a:t>White – 82%  (91%) / Black – 11% (2%) / Asian – 6% (4.7%)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These </a:t>
                      </a:r>
                      <a:r>
                        <a:rPr lang="en-US" sz="900" b="1" dirty="0" smtClean="0"/>
                        <a:t>prison</a:t>
                      </a:r>
                      <a:r>
                        <a:rPr lang="en-US" sz="900" b="1" baseline="0" dirty="0" smtClean="0"/>
                        <a:t> population statistics show us that ethnic minorities (black and Asian) are over-represented in prions where as the white population are under-represented in prisons. Black people are also 3X more likely to be arrested </a:t>
                      </a:r>
                      <a:r>
                        <a:rPr lang="en-US" sz="900" b="0" baseline="0" dirty="0" smtClean="0"/>
                        <a:t>and </a:t>
                      </a:r>
                      <a:r>
                        <a:rPr lang="en-US" sz="900" b="1" baseline="0" dirty="0" smtClean="0"/>
                        <a:t>5X more likely to be in prison compared to the white population. </a:t>
                      </a:r>
                      <a:r>
                        <a:rPr lang="en-US" sz="900" b="0" baseline="0" dirty="0" smtClean="0"/>
                        <a:t>Black people are </a:t>
                      </a:r>
                      <a:r>
                        <a:rPr lang="en-US" sz="900" b="1" baseline="0" dirty="0" smtClean="0"/>
                        <a:t>also 4X more likely to be stopped and searched in 2015 compared to white people</a:t>
                      </a:r>
                      <a:r>
                        <a:rPr lang="en-US" sz="900" b="0" baseline="0" dirty="0" smtClean="0"/>
                        <a:t>, hence why stop and searches are very controversial.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113946"/>
                  </a:ext>
                </a:extLst>
              </a:tr>
              <a:tr h="330641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Police Make-Up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2011: - </a:t>
                      </a:r>
                      <a:r>
                        <a:rPr lang="en-US" sz="900" b="1" dirty="0" smtClean="0"/>
                        <a:t>Black</a:t>
                      </a:r>
                      <a:r>
                        <a:rPr lang="en-US" sz="900" b="1" baseline="0" dirty="0" smtClean="0"/>
                        <a:t> and Asian make up 10% of London Police</a:t>
                      </a:r>
                      <a:endParaRPr lang="en-US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is controversial</a:t>
                      </a:r>
                      <a:r>
                        <a:rPr lang="en-US" sz="900" b="0" baseline="0" dirty="0" smtClean="0"/>
                        <a:t> </a:t>
                      </a:r>
                      <a:r>
                        <a:rPr lang="en-US" sz="900" b="1" baseline="0" dirty="0" smtClean="0"/>
                        <a:t>as 40% of Londoners are from ethnic minorities but only 10% of the Metropolitan Police are from ethnic minority </a:t>
                      </a:r>
                      <a:r>
                        <a:rPr lang="en-US" sz="900" b="0" baseline="0" dirty="0" smtClean="0"/>
                        <a:t>backgrounds. Furthermore most of these are in </a:t>
                      </a:r>
                      <a:r>
                        <a:rPr lang="en-US" sz="900" b="1" baseline="0" dirty="0" smtClean="0"/>
                        <a:t>low ranks</a:t>
                      </a:r>
                      <a:r>
                        <a:rPr lang="en-US" sz="900" b="0" baseline="0" dirty="0" smtClean="0"/>
                        <a:t>. This shows </a:t>
                      </a:r>
                      <a:r>
                        <a:rPr lang="en-US" sz="900" b="1" baseline="0" dirty="0" smtClean="0"/>
                        <a:t>ethnic minorities are under-represented </a:t>
                      </a:r>
                      <a:r>
                        <a:rPr lang="en-US" sz="900" b="0" baseline="0" dirty="0" smtClean="0"/>
                        <a:t>in the Police force.</a:t>
                      </a:r>
                      <a:endParaRPr lang="en-US" sz="9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358257"/>
                  </a:ext>
                </a:extLst>
              </a:tr>
              <a:tr h="27697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/>
                        <a:t>Age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/>
                        <a:t>Peak age</a:t>
                      </a:r>
                      <a:r>
                        <a:rPr lang="en-US" sz="900" b="1" baseline="0" dirty="0" smtClean="0"/>
                        <a:t> of offending is 17</a:t>
                      </a:r>
                      <a:r>
                        <a:rPr lang="en-US" sz="900" b="0" baseline="0" dirty="0" smtClean="0"/>
                        <a:t>.</a:t>
                      </a:r>
                      <a:endParaRPr lang="en-US" sz="9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 smtClean="0"/>
                        <a:t>This </a:t>
                      </a:r>
                      <a:r>
                        <a:rPr lang="en-US" sz="900" b="1" dirty="0" smtClean="0"/>
                        <a:t>shows</a:t>
                      </a:r>
                      <a:r>
                        <a:rPr lang="en-US" sz="900" b="1" baseline="0" dirty="0" smtClean="0"/>
                        <a:t> 17 year olds are most likely to commit crime </a:t>
                      </a:r>
                      <a:r>
                        <a:rPr lang="en-US" sz="900" b="0" baseline="0" dirty="0" smtClean="0"/>
                        <a:t>– Reasons for this include </a:t>
                      </a:r>
                      <a:r>
                        <a:rPr lang="en-US" sz="900" b="1" baseline="0" dirty="0" smtClean="0"/>
                        <a:t>peer pressure </a:t>
                      </a:r>
                      <a:r>
                        <a:rPr lang="en-US" sz="900" b="0" baseline="0" dirty="0" smtClean="0"/>
                        <a:t>and wanting </a:t>
                      </a:r>
                      <a:r>
                        <a:rPr lang="en-US" sz="900" b="0" u="none" baseline="0" dirty="0" smtClean="0"/>
                        <a:t>latest ‘must have’ items.</a:t>
                      </a:r>
                      <a:endParaRPr lang="en-US" sz="900" b="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241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1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1070</TotalTime>
  <Words>6260</Words>
  <Application>Microsoft Office PowerPoint</Application>
  <PresentationFormat>On-screen Show (4:3)</PresentationFormat>
  <Paragraphs>555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LEARNING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Henney</dc:creator>
  <cp:lastModifiedBy>Debra Murphy</cp:lastModifiedBy>
  <cp:revision>161</cp:revision>
  <cp:lastPrinted>2019-05-17T13:30:36Z</cp:lastPrinted>
  <dcterms:created xsi:type="dcterms:W3CDTF">2019-03-07T10:22:47Z</dcterms:created>
  <dcterms:modified xsi:type="dcterms:W3CDTF">2019-05-17T13:47:43Z</dcterms:modified>
</cp:coreProperties>
</file>