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9" autoAdjust="0"/>
    <p:restoredTop sz="94660"/>
  </p:normalViewPr>
  <p:slideViewPr>
    <p:cSldViewPr snapToGrid="0">
      <p:cViewPr varScale="1">
        <p:scale>
          <a:sx n="115" d="100"/>
          <a:sy n="115" d="100"/>
        </p:scale>
        <p:origin x="20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4BE26B82-C337-41CB-B4D1-978CDB361743}" type="datetimeFigureOut">
              <a:rPr lang="en-GB" smtClean="0"/>
              <a:t>19/10/2020</a:t>
            </a:fld>
            <a:endParaRPr lang="en-GB"/>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GB"/>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5CDC679C-4B85-4039-B237-8848E85DDA36}" type="slidenum">
              <a:rPr lang="en-GB" smtClean="0"/>
              <a:t>‹#›</a:t>
            </a:fld>
            <a:endParaRPr lang="en-GB"/>
          </a:p>
        </p:txBody>
      </p:sp>
    </p:spTree>
    <p:extLst>
      <p:ext uri="{BB962C8B-B14F-4D97-AF65-F5344CB8AC3E}">
        <p14:creationId xmlns:p14="http://schemas.microsoft.com/office/powerpoint/2010/main" val="235727823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DCEC7FF-073A-4B09-8002-FAAB95E3232D}" type="datetimeFigureOut">
              <a:rPr lang="en-GB" smtClean="0"/>
              <a:t>19/10/2020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427181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DCEC7FF-073A-4B09-8002-FAAB95E3232D}" type="datetimeFigureOut">
              <a:rPr lang="en-GB" smtClean="0"/>
              <a:t>19/10/2020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2695333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DCEC7FF-073A-4B09-8002-FAAB95E3232D}" type="datetimeFigureOut">
              <a:rPr lang="en-GB" smtClean="0"/>
              <a:t>19/10/2020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2537897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DCEC7FF-073A-4B09-8002-FAAB95E3232D}" type="datetimeFigureOut">
              <a:rPr lang="en-GB" smtClean="0"/>
              <a:t>19/10/2020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2496815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DCEC7FF-073A-4B09-8002-FAAB95E3232D}" type="datetimeFigureOut">
              <a:rPr lang="en-GB" smtClean="0"/>
              <a:t>19/10/2020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271481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DCEC7FF-073A-4B09-8002-FAAB95E3232D}" type="datetimeFigureOut">
              <a:rPr lang="en-GB" smtClean="0"/>
              <a:t>19/10/2020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3019191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DCEC7FF-073A-4B09-8002-FAAB95E3232D}" type="datetimeFigureOut">
              <a:rPr lang="en-GB" smtClean="0"/>
              <a:t>19/10/2020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368221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DCEC7FF-073A-4B09-8002-FAAB95E3232D}" type="datetimeFigureOut">
              <a:rPr lang="en-GB" smtClean="0"/>
              <a:t>19/10/2020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605860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CEC7FF-073A-4B09-8002-FAAB95E3232D}" type="datetimeFigureOut">
              <a:rPr lang="en-GB" smtClean="0"/>
              <a:t>19/10/2020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4283375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DCEC7FF-073A-4B09-8002-FAAB95E3232D}" type="datetimeFigureOut">
              <a:rPr lang="en-GB" smtClean="0"/>
              <a:t>19/10/2020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71098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DCEC7FF-073A-4B09-8002-FAAB95E3232D}" type="datetimeFigureOut">
              <a:rPr lang="en-GB" smtClean="0"/>
              <a:t>19/10/2020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490C5A-EA1E-431A-8F0A-F7BE20AA5C48}" type="slidenum">
              <a:rPr lang="en-GB" smtClean="0"/>
              <a:t>‹#›</a:t>
            </a:fld>
            <a:endParaRPr lang="en-GB"/>
          </a:p>
        </p:txBody>
      </p:sp>
    </p:spTree>
    <p:extLst>
      <p:ext uri="{BB962C8B-B14F-4D97-AF65-F5344CB8AC3E}">
        <p14:creationId xmlns:p14="http://schemas.microsoft.com/office/powerpoint/2010/main" val="2998264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CEC7FF-073A-4B09-8002-FAAB95E3232D}" type="datetimeFigureOut">
              <a:rPr lang="en-GB" smtClean="0"/>
              <a:t>19/10/2020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490C5A-EA1E-431A-8F0A-F7BE20AA5C48}" type="slidenum">
              <a:rPr lang="en-GB" smtClean="0"/>
              <a:t>‹#›</a:t>
            </a:fld>
            <a:endParaRPr lang="en-GB"/>
          </a:p>
        </p:txBody>
      </p:sp>
    </p:spTree>
    <p:extLst>
      <p:ext uri="{BB962C8B-B14F-4D97-AF65-F5344CB8AC3E}">
        <p14:creationId xmlns:p14="http://schemas.microsoft.com/office/powerpoint/2010/main" val="11790383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Essay plans for 12 mark questions</a:t>
            </a:r>
            <a:endParaRPr lang="en-GB" dirty="0"/>
          </a:p>
        </p:txBody>
      </p:sp>
      <p:sp>
        <p:nvSpPr>
          <p:cNvPr id="3" name="Subtitle 2"/>
          <p:cNvSpPr>
            <a:spLocks noGrp="1"/>
          </p:cNvSpPr>
          <p:nvPr>
            <p:ph type="subTitle" idx="1"/>
          </p:nvPr>
        </p:nvSpPr>
        <p:spPr/>
        <p:txBody>
          <a:bodyPr/>
          <a:lstStyle/>
          <a:p>
            <a:r>
              <a:rPr lang="en-GB" dirty="0" smtClean="0"/>
              <a:t>Education and the family </a:t>
            </a:r>
            <a:endParaRPr lang="en-GB" dirty="0"/>
          </a:p>
        </p:txBody>
      </p:sp>
    </p:spTree>
    <p:extLst>
      <p:ext uri="{BB962C8B-B14F-4D97-AF65-F5344CB8AC3E}">
        <p14:creationId xmlns:p14="http://schemas.microsoft.com/office/powerpoint/2010/main" val="28559365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434" y="365125"/>
            <a:ext cx="10515600" cy="565041"/>
          </a:xfrm>
        </p:spPr>
        <p:txBody>
          <a:bodyPr>
            <a:normAutofit fontScale="90000"/>
          </a:bodyPr>
          <a:lstStyle/>
          <a:p>
            <a:r>
              <a:rPr lang="en-GB" sz="2800" b="1" dirty="0" smtClean="0"/>
              <a:t>The education system benefits capitalism rather than society as a whole/</a:t>
            </a:r>
            <a:br>
              <a:rPr lang="en-GB" sz="2800" b="1" dirty="0" smtClean="0"/>
            </a:br>
            <a:r>
              <a:rPr lang="en-GB" sz="2800" b="1" dirty="0" smtClean="0"/>
              <a:t>The main role of the education system is to produce a workforce for capitalism.  </a:t>
            </a:r>
            <a:endParaRPr lang="en-GB" sz="2800" b="1" dirty="0"/>
          </a:p>
        </p:txBody>
      </p:sp>
      <p:sp>
        <p:nvSpPr>
          <p:cNvPr id="4" name="TextBox 3"/>
          <p:cNvSpPr txBox="1"/>
          <p:nvPr/>
        </p:nvSpPr>
        <p:spPr>
          <a:xfrm>
            <a:off x="1008993" y="1245476"/>
            <a:ext cx="4871545" cy="4524315"/>
          </a:xfrm>
          <a:prstGeom prst="rect">
            <a:avLst/>
          </a:prstGeom>
          <a:noFill/>
        </p:spPr>
        <p:txBody>
          <a:bodyPr wrap="square" rtlCol="0">
            <a:spAutoFit/>
          </a:bodyPr>
          <a:lstStyle/>
          <a:p>
            <a:r>
              <a:rPr lang="en-GB" u="sng" dirty="0" smtClean="0"/>
              <a:t>Bowles and </a:t>
            </a:r>
            <a:r>
              <a:rPr lang="en-GB" u="sng" dirty="0" err="1" smtClean="0"/>
              <a:t>Gintis</a:t>
            </a:r>
            <a:r>
              <a:rPr lang="en-GB" u="sng" dirty="0" smtClean="0"/>
              <a:t> (Marxists) – Correspondence Principle.</a:t>
            </a:r>
          </a:p>
          <a:p>
            <a:r>
              <a:rPr lang="en-GB" dirty="0" smtClean="0"/>
              <a:t>Education creates a workforce that is hardworking, disciple, unwilling to question authority. School produce unimaginative and unquestioning workforce ready to be exploited.</a:t>
            </a:r>
          </a:p>
          <a:p>
            <a:r>
              <a:rPr lang="en-GB" b="1" dirty="0" smtClean="0"/>
              <a:t>Hidden curriculum </a:t>
            </a:r>
            <a:r>
              <a:rPr lang="en-GB" dirty="0" smtClean="0"/>
              <a:t>helps support the correspondence principle – learn about hierarchy, taught timekeeping, learn through having to complete boring tasks at school – which reflects the workplace. Student’s lack power over what they learn the same as they will lack power in the workplace. </a:t>
            </a:r>
          </a:p>
          <a:p>
            <a:r>
              <a:rPr lang="en-GB" b="1" dirty="0" smtClean="0"/>
              <a:t>Meritocracy</a:t>
            </a:r>
            <a:r>
              <a:rPr lang="en-GB" dirty="0" smtClean="0"/>
              <a:t> is a myth – your social class rather than you intelligence is what will help you get on in life. </a:t>
            </a:r>
            <a:endParaRPr lang="en-GB" dirty="0"/>
          </a:p>
        </p:txBody>
      </p:sp>
      <p:sp>
        <p:nvSpPr>
          <p:cNvPr id="5" name="TextBox 4"/>
          <p:cNvSpPr txBox="1"/>
          <p:nvPr/>
        </p:nvSpPr>
        <p:spPr>
          <a:xfrm>
            <a:off x="6101255" y="1245476"/>
            <a:ext cx="5439104" cy="4177862"/>
          </a:xfrm>
          <a:prstGeom prst="rect">
            <a:avLst/>
          </a:prstGeom>
          <a:noFill/>
        </p:spPr>
        <p:txBody>
          <a:bodyPr wrap="square" rtlCol="0">
            <a:spAutoFit/>
          </a:bodyPr>
          <a:lstStyle/>
          <a:p>
            <a:endParaRPr lang="en-GB" dirty="0"/>
          </a:p>
        </p:txBody>
      </p:sp>
      <p:sp>
        <p:nvSpPr>
          <p:cNvPr id="6" name="TextBox 5"/>
          <p:cNvSpPr txBox="1"/>
          <p:nvPr/>
        </p:nvSpPr>
        <p:spPr>
          <a:xfrm>
            <a:off x="6227379" y="1245476"/>
            <a:ext cx="5533697" cy="2585323"/>
          </a:xfrm>
          <a:prstGeom prst="rect">
            <a:avLst/>
          </a:prstGeom>
          <a:noFill/>
        </p:spPr>
        <p:txBody>
          <a:bodyPr wrap="square" rtlCol="0">
            <a:spAutoFit/>
          </a:bodyPr>
          <a:lstStyle/>
          <a:p>
            <a:r>
              <a:rPr lang="en-GB" i="1" u="sng" dirty="0" smtClean="0"/>
              <a:t>Functionalist:</a:t>
            </a:r>
          </a:p>
          <a:p>
            <a:r>
              <a:rPr lang="en-GB" i="1" dirty="0" smtClean="0"/>
              <a:t>Education is important for secondary socialisation and creating a bridge between home and the workplace </a:t>
            </a:r>
            <a:r>
              <a:rPr lang="en-GB" b="1" i="1" dirty="0" smtClean="0"/>
              <a:t>(Parsons). </a:t>
            </a:r>
            <a:r>
              <a:rPr lang="en-GB" i="1" dirty="0" smtClean="0"/>
              <a:t>Education passes on core values of society so young people know how to behave. </a:t>
            </a:r>
          </a:p>
          <a:p>
            <a:r>
              <a:rPr lang="en-GB" i="1" dirty="0" smtClean="0"/>
              <a:t>Education helps to maintain social stability and cohesion.</a:t>
            </a:r>
          </a:p>
          <a:p>
            <a:r>
              <a:rPr lang="en-GB" b="1" i="1" dirty="0" smtClean="0"/>
              <a:t>Durkheim</a:t>
            </a:r>
            <a:r>
              <a:rPr lang="en-GB" i="1" dirty="0" smtClean="0"/>
              <a:t> says education is “society in miniature” </a:t>
            </a:r>
          </a:p>
          <a:p>
            <a:r>
              <a:rPr lang="en-GB" i="1" dirty="0" smtClean="0"/>
              <a:t>Education leads to a meritocratic society. </a:t>
            </a:r>
          </a:p>
          <a:p>
            <a:endParaRPr lang="en-GB" dirty="0"/>
          </a:p>
        </p:txBody>
      </p:sp>
    </p:spTree>
    <p:extLst>
      <p:ext uri="{BB962C8B-B14F-4D97-AF65-F5344CB8AC3E}">
        <p14:creationId xmlns:p14="http://schemas.microsoft.com/office/powerpoint/2010/main" val="190235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0806"/>
          </a:xfrm>
        </p:spPr>
        <p:txBody>
          <a:bodyPr>
            <a:noAutofit/>
          </a:bodyPr>
          <a:lstStyle/>
          <a:p>
            <a:r>
              <a:rPr lang="en-GB" sz="2400" b="1" dirty="0"/>
              <a:t>T</a:t>
            </a:r>
            <a:r>
              <a:rPr lang="en-GB" sz="2400" b="1" dirty="0" smtClean="0"/>
              <a:t>eachers</a:t>
            </a:r>
            <a:r>
              <a:rPr lang="en-GB" sz="2400" b="1" dirty="0"/>
              <a:t>’ expectations are the </a:t>
            </a:r>
            <a:r>
              <a:rPr lang="en-GB" sz="2400" b="1" dirty="0" smtClean="0"/>
              <a:t>most significant </a:t>
            </a:r>
            <a:r>
              <a:rPr lang="en-GB" sz="2400" b="1" dirty="0"/>
              <a:t>influence on children’s educational achievements.</a:t>
            </a:r>
          </a:p>
        </p:txBody>
      </p:sp>
      <p:sp>
        <p:nvSpPr>
          <p:cNvPr id="3" name="TextBox 2"/>
          <p:cNvSpPr txBox="1"/>
          <p:nvPr/>
        </p:nvSpPr>
        <p:spPr>
          <a:xfrm>
            <a:off x="567560" y="1418897"/>
            <a:ext cx="5596758" cy="3970318"/>
          </a:xfrm>
          <a:prstGeom prst="rect">
            <a:avLst/>
          </a:prstGeom>
          <a:noFill/>
        </p:spPr>
        <p:txBody>
          <a:bodyPr wrap="square" rtlCol="0">
            <a:spAutoFit/>
          </a:bodyPr>
          <a:lstStyle/>
          <a:p>
            <a:r>
              <a:rPr lang="en-GB" dirty="0"/>
              <a:t>Teachers may make judgements about students and may treat them in a positive </a:t>
            </a:r>
            <a:r>
              <a:rPr lang="en-GB" dirty="0" smtClean="0"/>
              <a:t>or negative </a:t>
            </a:r>
            <a:r>
              <a:rPr lang="en-GB" dirty="0"/>
              <a:t>way. This will impact on their achievement</a:t>
            </a:r>
            <a:r>
              <a:rPr lang="en-GB" dirty="0" smtClean="0"/>
              <a:t>.</a:t>
            </a:r>
          </a:p>
          <a:p>
            <a:endParaRPr lang="en-GB" dirty="0" smtClean="0"/>
          </a:p>
          <a:p>
            <a:r>
              <a:rPr lang="en-GB" dirty="0"/>
              <a:t>Some teachers have lower expectations of working class pupils than </a:t>
            </a:r>
            <a:r>
              <a:rPr lang="en-GB" dirty="0" smtClean="0"/>
              <a:t>middle-class pupils</a:t>
            </a:r>
            <a:r>
              <a:rPr lang="en-GB" dirty="0"/>
              <a:t>. Other teachers may underestimate the abilities of some minority ethnic pupils</a:t>
            </a:r>
          </a:p>
          <a:p>
            <a:r>
              <a:rPr lang="en-GB" dirty="0"/>
              <a:t>compared to white pupils. Teachers have also been found to underestimate </a:t>
            </a:r>
            <a:r>
              <a:rPr lang="en-GB" dirty="0" smtClean="0"/>
              <a:t>the abilities </a:t>
            </a:r>
            <a:r>
              <a:rPr lang="en-GB" dirty="0"/>
              <a:t>of </a:t>
            </a:r>
            <a:r>
              <a:rPr lang="en-GB" dirty="0" smtClean="0"/>
              <a:t>girls </a:t>
            </a:r>
            <a:r>
              <a:rPr lang="en-GB" dirty="0"/>
              <a:t>compared to </a:t>
            </a:r>
            <a:r>
              <a:rPr lang="en-GB" dirty="0" smtClean="0"/>
              <a:t>boys </a:t>
            </a:r>
            <a:r>
              <a:rPr lang="en-GB" dirty="0"/>
              <a:t>in subjects such as science. These expectations,</a:t>
            </a:r>
          </a:p>
          <a:p>
            <a:r>
              <a:rPr lang="en-GB" dirty="0"/>
              <a:t>which are known as labelling, can lead to a self-fulfilling prophecy meaning </a:t>
            </a:r>
            <a:r>
              <a:rPr lang="en-GB" dirty="0" smtClean="0"/>
              <a:t>that students</a:t>
            </a:r>
            <a:r>
              <a:rPr lang="en-GB" dirty="0"/>
              <a:t>’ achievements are as good or as bad as their teachers expect.</a:t>
            </a:r>
            <a:endParaRPr lang="en-GB" dirty="0" smtClean="0"/>
          </a:p>
          <a:p>
            <a:endParaRPr lang="en-GB" dirty="0"/>
          </a:p>
        </p:txBody>
      </p:sp>
      <p:sp>
        <p:nvSpPr>
          <p:cNvPr id="4" name="TextBox 3"/>
          <p:cNvSpPr txBox="1"/>
          <p:nvPr/>
        </p:nvSpPr>
        <p:spPr>
          <a:xfrm>
            <a:off x="6164317" y="1418897"/>
            <a:ext cx="5044966" cy="4801314"/>
          </a:xfrm>
          <a:prstGeom prst="rect">
            <a:avLst/>
          </a:prstGeom>
          <a:noFill/>
        </p:spPr>
        <p:txBody>
          <a:bodyPr wrap="square" rtlCol="0">
            <a:spAutoFit/>
          </a:bodyPr>
          <a:lstStyle/>
          <a:p>
            <a:r>
              <a:rPr lang="en-GB" i="1" dirty="0"/>
              <a:t>Working class parents are said to feel that there is little value in education and </a:t>
            </a:r>
            <a:r>
              <a:rPr lang="en-GB" i="1" dirty="0" smtClean="0"/>
              <a:t>may not </a:t>
            </a:r>
            <a:r>
              <a:rPr lang="en-GB" i="1" dirty="0"/>
              <a:t>push or encourage their children to do well</a:t>
            </a:r>
            <a:r>
              <a:rPr lang="en-GB" i="1" dirty="0" smtClean="0"/>
              <a:t>.</a:t>
            </a:r>
          </a:p>
          <a:p>
            <a:r>
              <a:rPr lang="en-GB" i="1" dirty="0"/>
              <a:t>Some students are said to have material deprivation, so they do not have </a:t>
            </a:r>
            <a:r>
              <a:rPr lang="en-GB" i="1" dirty="0" smtClean="0"/>
              <a:t>enough money </a:t>
            </a:r>
            <a:r>
              <a:rPr lang="en-GB" i="1" dirty="0"/>
              <a:t>for books </a:t>
            </a:r>
            <a:r>
              <a:rPr lang="en-GB" i="1" dirty="0" smtClean="0"/>
              <a:t>and </a:t>
            </a:r>
            <a:r>
              <a:rPr lang="en-GB" i="1" dirty="0"/>
              <a:t>computers at home</a:t>
            </a:r>
            <a:r>
              <a:rPr lang="en-GB" i="1" dirty="0" smtClean="0"/>
              <a:t>.</a:t>
            </a:r>
          </a:p>
          <a:p>
            <a:r>
              <a:rPr lang="en-GB" i="1" dirty="0"/>
              <a:t>Language may be a barrier for some children from ethnic minorities as their </a:t>
            </a:r>
            <a:r>
              <a:rPr lang="en-GB" i="1" dirty="0" smtClean="0"/>
              <a:t>studies may </a:t>
            </a:r>
            <a:r>
              <a:rPr lang="en-GB" i="1" dirty="0"/>
              <a:t>not be carried out in their first language</a:t>
            </a:r>
            <a:r>
              <a:rPr lang="en-GB" i="1" dirty="0" smtClean="0"/>
              <a:t>.</a:t>
            </a:r>
          </a:p>
          <a:p>
            <a:r>
              <a:rPr lang="en-GB" i="1" dirty="0"/>
              <a:t>Middle class parents are more likely to push their children to do well as they value </a:t>
            </a:r>
            <a:r>
              <a:rPr lang="en-GB" i="1" dirty="0" smtClean="0"/>
              <a:t>the importance </a:t>
            </a:r>
            <a:r>
              <a:rPr lang="en-GB" i="1" dirty="0"/>
              <a:t>of passing exams</a:t>
            </a:r>
            <a:r>
              <a:rPr lang="en-GB" i="1" dirty="0" smtClean="0"/>
              <a:t>.</a:t>
            </a:r>
          </a:p>
          <a:p>
            <a:r>
              <a:rPr lang="en-GB" i="1" dirty="0"/>
              <a:t>Boys may be socialised by their peers into thinking that doing well in school is ‘</a:t>
            </a:r>
            <a:r>
              <a:rPr lang="en-GB" i="1" dirty="0" smtClean="0"/>
              <a:t>uncool’ or </a:t>
            </a:r>
            <a:r>
              <a:rPr lang="en-GB" i="1" dirty="0"/>
              <a:t>‘</a:t>
            </a:r>
            <a:r>
              <a:rPr lang="en-GB" i="1" dirty="0" err="1"/>
              <a:t>unmasculine</a:t>
            </a:r>
            <a:r>
              <a:rPr lang="en-GB" i="1" dirty="0"/>
              <a:t>’.</a:t>
            </a:r>
          </a:p>
          <a:p>
            <a:r>
              <a:rPr lang="en-GB" i="1" dirty="0"/>
              <a:t>Some ethnic minority parents may find it difficult to motivate their children as </a:t>
            </a:r>
            <a:r>
              <a:rPr lang="en-GB" i="1" dirty="0" smtClean="0"/>
              <a:t>they feel </a:t>
            </a:r>
            <a:r>
              <a:rPr lang="en-GB" i="1" dirty="0"/>
              <a:t>that the education system is ethnocentric.</a:t>
            </a:r>
            <a:endParaRPr lang="en-GB" dirty="0"/>
          </a:p>
        </p:txBody>
      </p:sp>
    </p:spTree>
    <p:extLst>
      <p:ext uri="{BB962C8B-B14F-4D97-AF65-F5344CB8AC3E}">
        <p14:creationId xmlns:p14="http://schemas.microsoft.com/office/powerpoint/2010/main" val="38770912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96572"/>
          </a:xfrm>
        </p:spPr>
        <p:txBody>
          <a:bodyPr>
            <a:normAutofit fontScale="90000"/>
          </a:bodyPr>
          <a:lstStyle/>
          <a:p>
            <a:r>
              <a:rPr lang="en-GB" sz="2400" b="1" dirty="0" smtClean="0"/>
              <a:t>Gender </a:t>
            </a:r>
            <a:r>
              <a:rPr lang="en-GB" sz="2400" b="1" dirty="0"/>
              <a:t>differences in educational achievement are mainly due to factors inside schools.</a:t>
            </a:r>
          </a:p>
        </p:txBody>
      </p:sp>
      <p:sp>
        <p:nvSpPr>
          <p:cNvPr id="4" name="TextBox 3"/>
          <p:cNvSpPr txBox="1"/>
          <p:nvPr/>
        </p:nvSpPr>
        <p:spPr>
          <a:xfrm>
            <a:off x="515007" y="961698"/>
            <a:ext cx="5580993" cy="4524315"/>
          </a:xfrm>
          <a:prstGeom prst="rect">
            <a:avLst/>
          </a:prstGeom>
          <a:noFill/>
        </p:spPr>
        <p:txBody>
          <a:bodyPr wrap="square" rtlCol="0">
            <a:spAutoFit/>
          </a:bodyPr>
          <a:lstStyle/>
          <a:p>
            <a:r>
              <a:rPr lang="en-GB" b="1" dirty="0"/>
              <a:t>Feminist perspectives </a:t>
            </a:r>
            <a:r>
              <a:rPr lang="en-GB" dirty="0" err="1"/>
              <a:t>eg</a:t>
            </a:r>
            <a:r>
              <a:rPr lang="en-GB" dirty="0"/>
              <a:t> views on education as being largely controlled by men (patriarchy</a:t>
            </a:r>
            <a:r>
              <a:rPr lang="en-GB" dirty="0" smtClean="0"/>
              <a:t>) – some girls still experiencing sexism in schools and men are more likely than women to be Head Teachers, for example. </a:t>
            </a:r>
          </a:p>
          <a:p>
            <a:endParaRPr lang="en-GB" dirty="0" smtClean="0"/>
          </a:p>
          <a:p>
            <a:r>
              <a:rPr lang="en-GB" b="1" dirty="0" smtClean="0"/>
              <a:t>Interactionist </a:t>
            </a:r>
            <a:r>
              <a:rPr lang="en-GB" b="1" dirty="0"/>
              <a:t>perspectives </a:t>
            </a:r>
            <a:r>
              <a:rPr lang="en-GB" dirty="0" smtClean="0"/>
              <a:t>– teachers may view girls, for example, as better behaved and </a:t>
            </a:r>
            <a:r>
              <a:rPr lang="en-GB" dirty="0"/>
              <a:t>h</a:t>
            </a:r>
            <a:r>
              <a:rPr lang="en-GB" dirty="0" smtClean="0"/>
              <a:t>arder working than boys and label them as such. The consequence of the labelling leads to a self-fulfilling prophecy where the girls succeed and the boys live up to their label and fail. </a:t>
            </a:r>
          </a:p>
          <a:p>
            <a:endParaRPr lang="en-GB" dirty="0" smtClean="0"/>
          </a:p>
          <a:p>
            <a:r>
              <a:rPr lang="en-GB" dirty="0" smtClean="0"/>
              <a:t>School are too “girl-friendly” and learning is done in a way that suits girls more than boys. </a:t>
            </a:r>
          </a:p>
          <a:p>
            <a:endParaRPr lang="en-GB" dirty="0"/>
          </a:p>
          <a:p>
            <a:r>
              <a:rPr lang="en-GB" dirty="0" smtClean="0"/>
              <a:t>Statistics show that girls achieving better than boys at school. </a:t>
            </a:r>
          </a:p>
        </p:txBody>
      </p:sp>
      <p:sp>
        <p:nvSpPr>
          <p:cNvPr id="5" name="TextBox 4"/>
          <p:cNvSpPr txBox="1"/>
          <p:nvPr/>
        </p:nvSpPr>
        <p:spPr>
          <a:xfrm>
            <a:off x="6321973" y="961698"/>
            <a:ext cx="5486399" cy="5355312"/>
          </a:xfrm>
          <a:prstGeom prst="rect">
            <a:avLst/>
          </a:prstGeom>
          <a:noFill/>
        </p:spPr>
        <p:txBody>
          <a:bodyPr wrap="square" rtlCol="0">
            <a:spAutoFit/>
          </a:bodyPr>
          <a:lstStyle/>
          <a:p>
            <a:r>
              <a:rPr lang="en-GB" b="1" i="1" dirty="0" smtClean="0"/>
              <a:t>Feminism </a:t>
            </a:r>
            <a:r>
              <a:rPr lang="en-GB" i="1" dirty="0" smtClean="0"/>
              <a:t>has changed views to girls’ achievement and today more girls are focussed on paid employment and financial success and see education as the way of achieving this. </a:t>
            </a:r>
          </a:p>
          <a:p>
            <a:endParaRPr lang="en-GB" i="1" dirty="0" smtClean="0"/>
          </a:p>
          <a:p>
            <a:r>
              <a:rPr lang="en-GB" i="1" dirty="0" smtClean="0"/>
              <a:t>Laws such as the </a:t>
            </a:r>
            <a:r>
              <a:rPr lang="en-GB" b="1" i="1" dirty="0" smtClean="0"/>
              <a:t>Equality Act 2010 </a:t>
            </a:r>
            <a:r>
              <a:rPr lang="en-GB" i="1" dirty="0" smtClean="0"/>
              <a:t>have made sex discrimination illegal and lead to many policies to address inequality and change classroom practice. </a:t>
            </a:r>
          </a:p>
          <a:p>
            <a:r>
              <a:rPr lang="en-GB" i="1" dirty="0" smtClean="0"/>
              <a:t>Peer pressure for some students (especially boys) that emphasises that it is “uncool” to do well in school. </a:t>
            </a:r>
          </a:p>
          <a:p>
            <a:endParaRPr lang="en-GB" i="1" dirty="0" smtClean="0"/>
          </a:p>
          <a:p>
            <a:r>
              <a:rPr lang="en-GB" b="1" i="1" dirty="0" smtClean="0"/>
              <a:t>Marxists</a:t>
            </a:r>
            <a:r>
              <a:rPr lang="en-GB" i="1" dirty="0" smtClean="0"/>
              <a:t> emphasis that socio-economic class more important in determining how you will do at school than other factors. </a:t>
            </a:r>
          </a:p>
          <a:p>
            <a:endParaRPr lang="en-GB" i="1" dirty="0" smtClean="0"/>
          </a:p>
          <a:p>
            <a:r>
              <a:rPr lang="en-GB" i="1" dirty="0" smtClean="0"/>
              <a:t>Primary socialisation of children leads to gender differences that gives girls an advantage at school. For example, the toys girls are often encouraged to play with encourage language – less so for traditional “boys’ toys”. </a:t>
            </a:r>
            <a:endParaRPr lang="en-GB" i="1" dirty="0"/>
          </a:p>
        </p:txBody>
      </p:sp>
    </p:spTree>
    <p:extLst>
      <p:ext uri="{BB962C8B-B14F-4D97-AF65-F5344CB8AC3E}">
        <p14:creationId xmlns:p14="http://schemas.microsoft.com/office/powerpoint/2010/main" val="1338866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96572"/>
          </a:xfrm>
        </p:spPr>
        <p:txBody>
          <a:bodyPr>
            <a:normAutofit fontScale="90000"/>
          </a:bodyPr>
          <a:lstStyle/>
          <a:p>
            <a:r>
              <a:rPr lang="en-GB" sz="2400" b="1" dirty="0" smtClean="0"/>
              <a:t>A </a:t>
            </a:r>
            <a:r>
              <a:rPr lang="en-GB" sz="2400" b="1" dirty="0"/>
              <a:t>pupil’s ethnic background is the main reason for differences in educational achievement.</a:t>
            </a:r>
          </a:p>
        </p:txBody>
      </p:sp>
      <p:sp>
        <p:nvSpPr>
          <p:cNvPr id="4" name="TextBox 3"/>
          <p:cNvSpPr txBox="1"/>
          <p:nvPr/>
        </p:nvSpPr>
        <p:spPr>
          <a:xfrm>
            <a:off x="388882" y="961698"/>
            <a:ext cx="5707118" cy="5047536"/>
          </a:xfrm>
          <a:prstGeom prst="rect">
            <a:avLst/>
          </a:prstGeom>
          <a:noFill/>
        </p:spPr>
        <p:txBody>
          <a:bodyPr wrap="square" rtlCol="0">
            <a:spAutoFit/>
          </a:bodyPr>
          <a:lstStyle/>
          <a:p>
            <a:r>
              <a:rPr lang="en-GB" sz="1400" dirty="0"/>
              <a:t>Language may be a barrier for some children from ethnic minorities as their studies may not be carried out in their first </a:t>
            </a:r>
            <a:r>
              <a:rPr lang="en-GB" sz="1400" dirty="0" smtClean="0"/>
              <a:t>language or their parents may speak limited English and be unable to help their child. </a:t>
            </a:r>
          </a:p>
          <a:p>
            <a:endParaRPr lang="en-GB" sz="1400" dirty="0"/>
          </a:p>
          <a:p>
            <a:r>
              <a:rPr lang="en-GB" sz="1400" dirty="0" smtClean="0"/>
              <a:t>Minority ethnic groups more likely than white people to live in low-income families and material deprivation gets in the way of educational success.</a:t>
            </a:r>
          </a:p>
          <a:p>
            <a:endParaRPr lang="en-GB" sz="1400" dirty="0"/>
          </a:p>
          <a:p>
            <a:r>
              <a:rPr lang="en-GB" sz="1400" b="1" dirty="0" smtClean="0"/>
              <a:t>Cultural deprivation </a:t>
            </a:r>
            <a:r>
              <a:rPr lang="en-GB" sz="1400" dirty="0" smtClean="0"/>
              <a:t>– different ethnic groups place different levels of importance to educational achievement. Some groups will encourage their children to work harder than others. Chines and India ethnicity students do best of all students in education. </a:t>
            </a:r>
          </a:p>
          <a:p>
            <a:endParaRPr lang="en-GB" sz="1400" dirty="0" smtClean="0"/>
          </a:p>
          <a:p>
            <a:r>
              <a:rPr lang="en-GB" sz="1400" b="1" dirty="0" smtClean="0"/>
              <a:t>Institutional racism </a:t>
            </a:r>
            <a:r>
              <a:rPr lang="en-GB" sz="1400" dirty="0" smtClean="0"/>
              <a:t>– schools may treat students from a minority ethnic background differently than others. </a:t>
            </a:r>
          </a:p>
          <a:p>
            <a:endParaRPr lang="en-GB" sz="1400" dirty="0" smtClean="0"/>
          </a:p>
          <a:p>
            <a:r>
              <a:rPr lang="en-GB" sz="1400" b="1" dirty="0" smtClean="0"/>
              <a:t>Ethnocentric curriculum </a:t>
            </a:r>
            <a:r>
              <a:rPr lang="en-GB" sz="1400" dirty="0" smtClean="0"/>
              <a:t>– that favours British knowledge and traditions over alternative cultures makes it harder for some pupils to access.  </a:t>
            </a:r>
          </a:p>
          <a:p>
            <a:endParaRPr lang="en-GB" sz="1400" dirty="0"/>
          </a:p>
          <a:p>
            <a:r>
              <a:rPr lang="en-GB" sz="1400" b="1" dirty="0" smtClean="0"/>
              <a:t>Pupil/teacher interactions </a:t>
            </a:r>
            <a:r>
              <a:rPr lang="en-GB" sz="1400" dirty="0" smtClean="0"/>
              <a:t>– teachers may hold stereotypes about students from certain groups. </a:t>
            </a:r>
          </a:p>
          <a:p>
            <a:endParaRPr lang="en-GB" sz="1400" dirty="0"/>
          </a:p>
          <a:p>
            <a:r>
              <a:rPr lang="en-GB" sz="1400" b="1" dirty="0" smtClean="0"/>
              <a:t>Subcultures</a:t>
            </a:r>
            <a:r>
              <a:rPr lang="en-GB" sz="1400" dirty="0" smtClean="0"/>
              <a:t> – boys of the same ethnic background may form groups within school for support which may affect their achievement. </a:t>
            </a:r>
            <a:endParaRPr lang="en-GB" sz="1400" dirty="0"/>
          </a:p>
        </p:txBody>
      </p:sp>
      <p:sp>
        <p:nvSpPr>
          <p:cNvPr id="5" name="TextBox 4"/>
          <p:cNvSpPr txBox="1"/>
          <p:nvPr/>
        </p:nvSpPr>
        <p:spPr>
          <a:xfrm>
            <a:off x="6448097" y="961698"/>
            <a:ext cx="5108027" cy="3877985"/>
          </a:xfrm>
          <a:prstGeom prst="rect">
            <a:avLst/>
          </a:prstGeom>
          <a:noFill/>
        </p:spPr>
        <p:txBody>
          <a:bodyPr wrap="square" rtlCol="0">
            <a:spAutoFit/>
          </a:bodyPr>
          <a:lstStyle/>
          <a:p>
            <a:r>
              <a:rPr lang="en-GB" sz="1400" b="1" i="1" dirty="0"/>
              <a:t>Feminist perspectives </a:t>
            </a:r>
            <a:r>
              <a:rPr lang="en-GB" sz="1400" i="1" dirty="0" err="1"/>
              <a:t>eg</a:t>
            </a:r>
            <a:r>
              <a:rPr lang="en-GB" sz="1400" i="1" dirty="0"/>
              <a:t> views on education as being largely controlled by men (patriarchy) – some girls still experiencing sexism in schools and men are more likely than women to be Head Teachers, for example. </a:t>
            </a:r>
            <a:endParaRPr lang="en-GB" sz="1400" i="1" dirty="0" smtClean="0"/>
          </a:p>
          <a:p>
            <a:endParaRPr lang="en-GB" sz="1400" i="1" dirty="0"/>
          </a:p>
          <a:p>
            <a:r>
              <a:rPr lang="en-GB" sz="1400" b="1" i="1" dirty="0" smtClean="0"/>
              <a:t>Marxists</a:t>
            </a:r>
            <a:r>
              <a:rPr lang="en-GB" sz="1400" i="1" dirty="0" smtClean="0"/>
              <a:t> would say social class the main reason and that the education system favours the middle class regardless of gender or ethnicity.  Statistics support that middle class students generally achieve better than working class students. </a:t>
            </a:r>
          </a:p>
          <a:p>
            <a:endParaRPr lang="en-GB" sz="1400" i="1" dirty="0"/>
          </a:p>
          <a:p>
            <a:r>
              <a:rPr lang="en-GB" sz="1400" i="1" dirty="0" smtClean="0"/>
              <a:t>Girls achieve better than boys at school regardless of ethnicity. From the highest achievers to the lowest females always achieve better than girls. </a:t>
            </a:r>
            <a:endParaRPr lang="en-GB" sz="1400" i="1" dirty="0"/>
          </a:p>
          <a:p>
            <a:endParaRPr lang="en-GB" sz="1400" i="1" dirty="0" smtClean="0"/>
          </a:p>
          <a:p>
            <a:endParaRPr lang="en-GB" sz="1400" i="1" dirty="0"/>
          </a:p>
          <a:p>
            <a:endParaRPr lang="en-GB" dirty="0" smtClean="0"/>
          </a:p>
          <a:p>
            <a:endParaRPr lang="en-GB" dirty="0"/>
          </a:p>
        </p:txBody>
      </p:sp>
    </p:spTree>
    <p:extLst>
      <p:ext uri="{BB962C8B-B14F-4D97-AF65-F5344CB8AC3E}">
        <p14:creationId xmlns:p14="http://schemas.microsoft.com/office/powerpoint/2010/main" val="7644361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8461"/>
          </a:xfrm>
        </p:spPr>
        <p:txBody>
          <a:bodyPr>
            <a:normAutofit fontScale="90000"/>
          </a:bodyPr>
          <a:lstStyle/>
          <a:p>
            <a:r>
              <a:rPr lang="en-GB" sz="2400" b="1" dirty="0" smtClean="0"/>
              <a:t>A </a:t>
            </a:r>
            <a:r>
              <a:rPr lang="en-GB" sz="2400" b="1" dirty="0"/>
              <a:t>pupil’s social class background is the most important factor on their chances of educational success. </a:t>
            </a:r>
          </a:p>
        </p:txBody>
      </p:sp>
      <p:sp>
        <p:nvSpPr>
          <p:cNvPr id="3" name="TextBox 2"/>
          <p:cNvSpPr txBox="1"/>
          <p:nvPr/>
        </p:nvSpPr>
        <p:spPr>
          <a:xfrm>
            <a:off x="693683" y="1103586"/>
            <a:ext cx="5281449" cy="5478423"/>
          </a:xfrm>
          <a:prstGeom prst="rect">
            <a:avLst/>
          </a:prstGeom>
          <a:noFill/>
        </p:spPr>
        <p:txBody>
          <a:bodyPr wrap="square" rtlCol="0">
            <a:spAutoFit/>
          </a:bodyPr>
          <a:lstStyle/>
          <a:p>
            <a:r>
              <a:rPr lang="en-GB" sz="1400" b="1" dirty="0" smtClean="0"/>
              <a:t>Free School Meals </a:t>
            </a:r>
            <a:r>
              <a:rPr lang="en-GB" sz="1400" dirty="0" smtClean="0"/>
              <a:t>students, in general, do not achieve as well as their wealthier peers – they do less well in tests, are more likely to be in lower sets and less likely to go </a:t>
            </a:r>
            <a:r>
              <a:rPr lang="en-GB" sz="1400" dirty="0"/>
              <a:t>o</a:t>
            </a:r>
            <a:r>
              <a:rPr lang="en-GB" sz="1400" dirty="0" smtClean="0"/>
              <a:t>nto </a:t>
            </a:r>
            <a:r>
              <a:rPr lang="en-GB" sz="1400" dirty="0"/>
              <a:t>h</a:t>
            </a:r>
            <a:r>
              <a:rPr lang="en-GB" sz="1400" dirty="0" smtClean="0"/>
              <a:t>igher education. </a:t>
            </a:r>
            <a:r>
              <a:rPr lang="en-GB" sz="1400" b="1" i="1" dirty="0"/>
              <a:t>Marxists</a:t>
            </a:r>
            <a:r>
              <a:rPr lang="en-GB" sz="1400" i="1" dirty="0"/>
              <a:t> would say social class the main reason and that the education system favours the middle class regardless of gender or ethnicity.  Statistics support that middle class students generally achieve better than working class students. </a:t>
            </a:r>
            <a:endParaRPr lang="en-GB" sz="1400" dirty="0"/>
          </a:p>
          <a:p>
            <a:r>
              <a:rPr lang="en-GB" sz="1400" b="1" dirty="0" smtClean="0"/>
              <a:t>Material deprivation </a:t>
            </a:r>
            <a:r>
              <a:rPr lang="en-GB" sz="1400" dirty="0" smtClean="0"/>
              <a:t>– means pupils less likely to have the things they need to help them do well. They are more likely to have to take on extra work to have to support themselves, less likely to have their own bedroom etc. </a:t>
            </a:r>
          </a:p>
          <a:p>
            <a:r>
              <a:rPr lang="en-GB" sz="1400" b="1" dirty="0" smtClean="0"/>
              <a:t>Cultural deprivation </a:t>
            </a:r>
            <a:r>
              <a:rPr lang="en-GB" sz="1400" dirty="0" smtClean="0"/>
              <a:t>– working class children often lack the appropriate norms, attitudes and values that are necessary to succeed on school.</a:t>
            </a:r>
          </a:p>
          <a:p>
            <a:r>
              <a:rPr lang="en-GB" sz="1400" b="1" dirty="0" smtClean="0"/>
              <a:t>Parental attitudes </a:t>
            </a:r>
            <a:r>
              <a:rPr lang="en-GB" sz="1400" dirty="0" smtClean="0"/>
              <a:t>– middle class cultural capital seen as important as material wealth. Middle class parents have the knowledge and contacts to find the best school for their child and  money to send them to private school or tutoring if needed. </a:t>
            </a:r>
          </a:p>
          <a:p>
            <a:r>
              <a:rPr lang="en-GB" sz="1400" b="1" dirty="0" smtClean="0"/>
              <a:t>Speech patterns </a:t>
            </a:r>
            <a:r>
              <a:rPr lang="en-GB" sz="1400" dirty="0" smtClean="0"/>
              <a:t>– working class children seen as lacking appropriate language skills to succeed in education.  Middle class children more likely to use “elaborated code” which matches the language spoken by their teachers giving them an advantage. </a:t>
            </a:r>
          </a:p>
          <a:p>
            <a:r>
              <a:rPr lang="en-GB" sz="1400" b="1" dirty="0" smtClean="0"/>
              <a:t>Teacher/pupil interactions </a:t>
            </a:r>
            <a:r>
              <a:rPr lang="en-GB" sz="1400" dirty="0" smtClean="0"/>
              <a:t>– teachers likely to  label students – working class students may be labelled as less likely to achieve than middle-class students which can lead to a self-fulfilling prophecy. </a:t>
            </a:r>
          </a:p>
        </p:txBody>
      </p:sp>
      <p:sp>
        <p:nvSpPr>
          <p:cNvPr id="4" name="TextBox 3"/>
          <p:cNvSpPr txBox="1"/>
          <p:nvPr/>
        </p:nvSpPr>
        <p:spPr>
          <a:xfrm>
            <a:off x="6258910" y="1103586"/>
            <a:ext cx="5297214" cy="5078313"/>
          </a:xfrm>
          <a:prstGeom prst="rect">
            <a:avLst/>
          </a:prstGeom>
          <a:noFill/>
        </p:spPr>
        <p:txBody>
          <a:bodyPr wrap="square" rtlCol="0">
            <a:spAutoFit/>
          </a:bodyPr>
          <a:lstStyle/>
          <a:p>
            <a:r>
              <a:rPr lang="en-GB" i="1" dirty="0"/>
              <a:t>Language may be a barrier for some children from ethnic minorities as their studies may not be carried out in their first language or their parents may speak limited English and be unable to help their child. </a:t>
            </a:r>
          </a:p>
          <a:p>
            <a:endParaRPr lang="en-GB" i="1" dirty="0" smtClean="0"/>
          </a:p>
          <a:p>
            <a:r>
              <a:rPr lang="en-GB" i="1" dirty="0" smtClean="0"/>
              <a:t>Gender more important than social class as girls achieve better than boys regardless of social class. </a:t>
            </a:r>
            <a:r>
              <a:rPr lang="en-GB" i="1" dirty="0"/>
              <a:t>Primary socialisation of children leads to gender differences that gives girls an advantage at school. For example, the toys girls are often encouraged to play with encourage language – less so for traditional “boys’ toys”. </a:t>
            </a:r>
            <a:endParaRPr lang="en-GB" i="1" dirty="0" smtClean="0"/>
          </a:p>
          <a:p>
            <a:endParaRPr lang="en-GB" i="1" dirty="0" smtClean="0"/>
          </a:p>
          <a:p>
            <a:r>
              <a:rPr lang="en-GB" b="1" dirty="0"/>
              <a:t>Institutional racism </a:t>
            </a:r>
            <a:r>
              <a:rPr lang="en-GB" dirty="0"/>
              <a:t>– schools may treat students from a minority ethnic background differently than others. </a:t>
            </a:r>
          </a:p>
          <a:p>
            <a:endParaRPr lang="en-GB" i="1" dirty="0"/>
          </a:p>
          <a:p>
            <a:endParaRPr lang="en-GB" dirty="0" smtClean="0"/>
          </a:p>
          <a:p>
            <a:endParaRPr lang="en-GB" dirty="0"/>
          </a:p>
        </p:txBody>
      </p:sp>
    </p:spTree>
    <p:extLst>
      <p:ext uri="{BB962C8B-B14F-4D97-AF65-F5344CB8AC3E}">
        <p14:creationId xmlns:p14="http://schemas.microsoft.com/office/powerpoint/2010/main" val="2253611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4585"/>
          </a:xfrm>
        </p:spPr>
        <p:txBody>
          <a:bodyPr>
            <a:normAutofit/>
          </a:bodyPr>
          <a:lstStyle/>
          <a:p>
            <a:r>
              <a:rPr lang="en-GB" sz="2800" b="1" dirty="0" smtClean="0"/>
              <a:t>The </a:t>
            </a:r>
            <a:r>
              <a:rPr lang="en-GB" sz="2800" b="1" dirty="0"/>
              <a:t>main function of the education system is to encourage ‘British values’ and social cohesion. </a:t>
            </a:r>
          </a:p>
        </p:txBody>
      </p:sp>
      <p:sp>
        <p:nvSpPr>
          <p:cNvPr id="3" name="TextBox 2"/>
          <p:cNvSpPr txBox="1"/>
          <p:nvPr/>
        </p:nvSpPr>
        <p:spPr>
          <a:xfrm>
            <a:off x="5864772" y="1690688"/>
            <a:ext cx="5155325" cy="3539430"/>
          </a:xfrm>
          <a:prstGeom prst="rect">
            <a:avLst/>
          </a:prstGeom>
          <a:noFill/>
        </p:spPr>
        <p:txBody>
          <a:bodyPr wrap="square" rtlCol="0">
            <a:spAutoFit/>
          </a:bodyPr>
          <a:lstStyle/>
          <a:p>
            <a:r>
              <a:rPr lang="en-GB" sz="1600" i="1" u="sng" dirty="0"/>
              <a:t>Bowles and </a:t>
            </a:r>
            <a:r>
              <a:rPr lang="en-GB" sz="1600" i="1" u="sng" dirty="0" err="1"/>
              <a:t>Gintis</a:t>
            </a:r>
            <a:r>
              <a:rPr lang="en-GB" sz="1600" i="1" u="sng" dirty="0"/>
              <a:t> (Marxists) – Correspondence Principle.</a:t>
            </a:r>
          </a:p>
          <a:p>
            <a:r>
              <a:rPr lang="en-GB" sz="1600" i="1" dirty="0"/>
              <a:t>Education creates a workforce that is hardworking, disciple, unwilling to question authority. School produce unimaginative and unquestioning workforce ready to be exploited.</a:t>
            </a:r>
          </a:p>
          <a:p>
            <a:r>
              <a:rPr lang="en-GB" sz="1600" b="1" i="1" dirty="0"/>
              <a:t>Hidden curriculum</a:t>
            </a:r>
            <a:r>
              <a:rPr lang="en-GB" sz="1600" i="1" dirty="0"/>
              <a:t> helps support the </a:t>
            </a:r>
            <a:r>
              <a:rPr lang="en-GB" sz="1600" b="1" i="1" dirty="0"/>
              <a:t>correspondence principle </a:t>
            </a:r>
            <a:r>
              <a:rPr lang="en-GB" sz="1600" i="1" dirty="0"/>
              <a:t>– learn about hierarchy, taught timekeeping, learn through having to complete boring tasks at school – which reflects the workplace. Student’s lack power over what they learn the same as they will lack power in the workplace. </a:t>
            </a:r>
          </a:p>
          <a:p>
            <a:r>
              <a:rPr lang="en-GB" sz="1600" i="1" dirty="0" smtClean="0"/>
              <a:t>This creates division rather than social cohesion. </a:t>
            </a:r>
          </a:p>
          <a:p>
            <a:endParaRPr lang="en-GB" sz="1600" i="1" dirty="0" smtClean="0"/>
          </a:p>
          <a:p>
            <a:r>
              <a:rPr lang="en-GB" sz="1600" i="1" dirty="0" smtClean="0"/>
              <a:t>Feminists say schools reinforce patriarchy and gender </a:t>
            </a:r>
            <a:r>
              <a:rPr lang="en-GB" sz="1600" i="1" smtClean="0"/>
              <a:t>stereotypes creating </a:t>
            </a:r>
            <a:r>
              <a:rPr lang="en-GB" sz="1600" i="1" dirty="0" smtClean="0"/>
              <a:t>division rather than cohesion. </a:t>
            </a:r>
            <a:endParaRPr lang="en-GB" sz="1600" i="1" dirty="0"/>
          </a:p>
        </p:txBody>
      </p:sp>
      <p:sp>
        <p:nvSpPr>
          <p:cNvPr id="4" name="TextBox 3"/>
          <p:cNvSpPr txBox="1"/>
          <p:nvPr/>
        </p:nvSpPr>
        <p:spPr>
          <a:xfrm>
            <a:off x="504497" y="1690688"/>
            <a:ext cx="5123793" cy="3785652"/>
          </a:xfrm>
          <a:prstGeom prst="rect">
            <a:avLst/>
          </a:prstGeom>
          <a:noFill/>
        </p:spPr>
        <p:txBody>
          <a:bodyPr wrap="square" rtlCol="0">
            <a:spAutoFit/>
          </a:bodyPr>
          <a:lstStyle/>
          <a:p>
            <a:r>
              <a:rPr lang="en-GB" sz="1600" dirty="0" smtClean="0"/>
              <a:t>Functionalists believe that for society to be stable we need to know how to behave and what is expected us of in the society we live in. Without it their would be chaos. One of the key functions of the education system is to pass on the core values and culture of a society. We learn the norms and values of that society through the </a:t>
            </a:r>
            <a:r>
              <a:rPr lang="en-GB" sz="1600" b="1" dirty="0" smtClean="0"/>
              <a:t>hidden curriculum </a:t>
            </a:r>
            <a:r>
              <a:rPr lang="en-GB" sz="1600" dirty="0" smtClean="0"/>
              <a:t>and the </a:t>
            </a:r>
            <a:r>
              <a:rPr lang="en-GB" sz="1600" b="1" dirty="0" smtClean="0"/>
              <a:t>formal curriculum</a:t>
            </a:r>
            <a:r>
              <a:rPr lang="en-GB" sz="1600" dirty="0" smtClean="0"/>
              <a:t>. This “unites” or glues the people together and builds social solidarity by giving them shared values. This gives social cohesion ( a sense of belonging to a wider society) by making them feel part of something bigger. </a:t>
            </a:r>
          </a:p>
          <a:p>
            <a:r>
              <a:rPr lang="en-GB" sz="1600" b="1" dirty="0" smtClean="0"/>
              <a:t>Durkheim</a:t>
            </a:r>
            <a:r>
              <a:rPr lang="en-GB" sz="1600" dirty="0" smtClean="0"/>
              <a:t> – said that school is “society in miniature” preparing children for the wider world and preparing children for life in the wider world learning to cooperate with people who are neither friends nor family. </a:t>
            </a:r>
            <a:endParaRPr lang="en-GB" sz="1600" dirty="0"/>
          </a:p>
        </p:txBody>
      </p:sp>
    </p:spTree>
    <p:extLst>
      <p:ext uri="{BB962C8B-B14F-4D97-AF65-F5344CB8AC3E}">
        <p14:creationId xmlns:p14="http://schemas.microsoft.com/office/powerpoint/2010/main" val="11995387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359" y="227013"/>
            <a:ext cx="10515600" cy="545497"/>
          </a:xfrm>
        </p:spPr>
        <p:txBody>
          <a:bodyPr>
            <a:normAutofit/>
          </a:bodyPr>
          <a:lstStyle/>
          <a:p>
            <a:r>
              <a:rPr lang="en-GB" sz="2800" b="1" dirty="0" smtClean="0"/>
              <a:t>Private versus State schools </a:t>
            </a:r>
            <a:endParaRPr lang="en-GB" sz="2800" b="1" dirty="0"/>
          </a:p>
        </p:txBody>
      </p:sp>
      <p:sp>
        <p:nvSpPr>
          <p:cNvPr id="3" name="TextBox 2"/>
          <p:cNvSpPr txBox="1"/>
          <p:nvPr/>
        </p:nvSpPr>
        <p:spPr>
          <a:xfrm>
            <a:off x="491359" y="918178"/>
            <a:ext cx="5360276" cy="4801314"/>
          </a:xfrm>
          <a:prstGeom prst="rect">
            <a:avLst/>
          </a:prstGeom>
          <a:noFill/>
        </p:spPr>
        <p:txBody>
          <a:bodyPr wrap="square" rtlCol="0">
            <a:spAutoFit/>
          </a:bodyPr>
          <a:lstStyle/>
          <a:p>
            <a:r>
              <a:rPr lang="en-GB" dirty="0" smtClean="0"/>
              <a:t>About 7% of people attend private school and, according to the Sutton Trust,  they are 7 times more likely to get into Oxford or Cambridge universities than students who attended state school – 55 times more likely than a child who had free school meals. </a:t>
            </a:r>
          </a:p>
          <a:p>
            <a:r>
              <a:rPr lang="en-GB" dirty="0" smtClean="0"/>
              <a:t>Class sizes are smaller so more time with the teacher.</a:t>
            </a:r>
          </a:p>
          <a:p>
            <a:r>
              <a:rPr lang="en-GB" dirty="0" smtClean="0"/>
              <a:t>Generally have facilities due to the funding from the fees. </a:t>
            </a:r>
          </a:p>
          <a:p>
            <a:r>
              <a:rPr lang="en-GB" dirty="0" smtClean="0"/>
              <a:t>Have an academic culture, emphasising achievement. Many are selective so the average ability of the pupils tends to be higher.</a:t>
            </a:r>
          </a:p>
          <a:p>
            <a:r>
              <a:rPr lang="en-GB" dirty="0" smtClean="0"/>
              <a:t>They have better job prospects in the future – many of the top positions in government, the civil service, medicine, law, media and banking are held by people who attended private school. 74% of judges attended private school. </a:t>
            </a:r>
          </a:p>
          <a:p>
            <a:endParaRPr lang="en-GB" dirty="0"/>
          </a:p>
        </p:txBody>
      </p:sp>
      <p:sp>
        <p:nvSpPr>
          <p:cNvPr id="4" name="TextBox 3"/>
          <p:cNvSpPr txBox="1"/>
          <p:nvPr/>
        </p:nvSpPr>
        <p:spPr>
          <a:xfrm>
            <a:off x="6101255" y="227013"/>
            <a:ext cx="5186855" cy="6186309"/>
          </a:xfrm>
          <a:prstGeom prst="rect">
            <a:avLst/>
          </a:prstGeom>
          <a:noFill/>
        </p:spPr>
        <p:txBody>
          <a:bodyPr wrap="square" rtlCol="0">
            <a:spAutoFit/>
          </a:bodyPr>
          <a:lstStyle/>
          <a:p>
            <a:r>
              <a:rPr lang="en-GB" i="1" dirty="0" smtClean="0"/>
              <a:t>Marxists would argue it is not meritocratic – pupils are achieving due to family wealth/connections not necessarily their own talent. It gives middle class children an unfair advantage. This carries on through to university and job opportunities. It supports capitalism preparing the wealthy to take on their roles in the future and ensuring the poor continue to provide a workforce. Private schools socialise children into their class positions. </a:t>
            </a:r>
          </a:p>
          <a:p>
            <a:endParaRPr lang="en-GB" i="1" dirty="0"/>
          </a:p>
          <a:p>
            <a:r>
              <a:rPr lang="en-GB" i="1" dirty="0" smtClean="0"/>
              <a:t>It is socially divisive – splits society into two – those who go to private school will end often up in the top positions in later life than those who didn’t. Functionalists say that one of the functions of education is social cohesion but private schools do the opposite. </a:t>
            </a:r>
          </a:p>
          <a:p>
            <a:endParaRPr lang="en-GB" i="1" dirty="0" smtClean="0"/>
          </a:p>
          <a:p>
            <a:r>
              <a:rPr lang="en-GB" i="1" dirty="0" smtClean="0"/>
              <a:t>If everyone sent their children to state schools then the rich and powerful would have a vested interest in making sure that all state education was the best it could be and well funded. </a:t>
            </a:r>
          </a:p>
          <a:p>
            <a:endParaRPr lang="en-GB" i="1" dirty="0" smtClean="0"/>
          </a:p>
        </p:txBody>
      </p:sp>
    </p:spTree>
    <p:extLst>
      <p:ext uri="{BB962C8B-B14F-4D97-AF65-F5344CB8AC3E}">
        <p14:creationId xmlns:p14="http://schemas.microsoft.com/office/powerpoint/2010/main" val="20788641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27647"/>
          </a:xfrm>
        </p:spPr>
        <p:txBody>
          <a:bodyPr>
            <a:normAutofit/>
          </a:bodyPr>
          <a:lstStyle/>
          <a:p>
            <a:r>
              <a:rPr lang="en-GB" sz="2800" b="1" dirty="0"/>
              <a:t>E</a:t>
            </a:r>
            <a:r>
              <a:rPr lang="en-GB" sz="2800" b="1" dirty="0" smtClean="0"/>
              <a:t>ducational </a:t>
            </a:r>
            <a:r>
              <a:rPr lang="en-GB" sz="2800" b="1" dirty="0"/>
              <a:t>reforms over the past 30 years have led to improvements in the educational performance of all pupils</a:t>
            </a:r>
          </a:p>
        </p:txBody>
      </p:sp>
      <p:sp>
        <p:nvSpPr>
          <p:cNvPr id="3" name="TextBox 2"/>
          <p:cNvSpPr txBox="1"/>
          <p:nvPr/>
        </p:nvSpPr>
        <p:spPr>
          <a:xfrm>
            <a:off x="315310" y="1292772"/>
            <a:ext cx="5780690" cy="4555093"/>
          </a:xfrm>
          <a:prstGeom prst="rect">
            <a:avLst/>
          </a:prstGeom>
          <a:noFill/>
        </p:spPr>
        <p:txBody>
          <a:bodyPr wrap="square" rtlCol="0">
            <a:spAutoFit/>
          </a:bodyPr>
          <a:lstStyle/>
          <a:p>
            <a:r>
              <a:rPr lang="en-GB" sz="1600" b="1" dirty="0" smtClean="0"/>
              <a:t>New Labour policies between 1997-2010</a:t>
            </a:r>
          </a:p>
          <a:p>
            <a:r>
              <a:rPr lang="en-GB" sz="1600" b="1" dirty="0" smtClean="0"/>
              <a:t>Free child-care for pre-schoolers </a:t>
            </a:r>
            <a:r>
              <a:rPr lang="en-GB" sz="1600" dirty="0" smtClean="0"/>
              <a:t>encouraging parents to send their children to pre-school and allowing parents to return to work. </a:t>
            </a:r>
          </a:p>
          <a:p>
            <a:r>
              <a:rPr lang="en-GB" sz="1600" b="1" dirty="0" smtClean="0"/>
              <a:t>Sure Start </a:t>
            </a:r>
            <a:r>
              <a:rPr lang="en-GB" sz="1600" dirty="0" smtClean="0"/>
              <a:t>– providing support to improve the educational opportunities of children from socio-economically disadvantaged backgrounds. </a:t>
            </a:r>
            <a:r>
              <a:rPr lang="en-GB" sz="1600" dirty="0"/>
              <a:t>A study by </a:t>
            </a:r>
            <a:r>
              <a:rPr lang="en-GB" sz="1600" b="1" dirty="0"/>
              <a:t>Oxford University</a:t>
            </a:r>
            <a:r>
              <a:rPr lang="en-GB" sz="1600" dirty="0"/>
              <a:t> </a:t>
            </a:r>
            <a:r>
              <a:rPr lang="en-GB" sz="1600" dirty="0" smtClean="0"/>
              <a:t>found </a:t>
            </a:r>
            <a:r>
              <a:rPr lang="en-GB" sz="1600" dirty="0"/>
              <a:t>the centres benefited parents and families who regularly attended classes in poorer areas, contributing to less disruptive home lives, better maternal mental health, and improved social skills among children and adults.</a:t>
            </a:r>
            <a:endParaRPr lang="en-GB" sz="1600" dirty="0" smtClean="0"/>
          </a:p>
          <a:p>
            <a:r>
              <a:rPr lang="en-GB" sz="1600" b="1" dirty="0" smtClean="0"/>
              <a:t>Educational Maintenance Allowances </a:t>
            </a:r>
            <a:r>
              <a:rPr lang="en-GB" sz="1600" dirty="0" smtClean="0"/>
              <a:t>introduced to encourage students from disadvantaged backgrounds to stay in education after the age of 16. </a:t>
            </a:r>
          </a:p>
          <a:p>
            <a:r>
              <a:rPr lang="en-GB" sz="1600" b="1" dirty="0" smtClean="0"/>
              <a:t>Coalition policies from 2010-</a:t>
            </a:r>
          </a:p>
          <a:p>
            <a:r>
              <a:rPr lang="en-GB" sz="1600" b="1" dirty="0" smtClean="0"/>
              <a:t>Free school meals for all children in Key Stage 1 </a:t>
            </a:r>
            <a:r>
              <a:rPr lang="en-GB" sz="1600" dirty="0" smtClean="0"/>
              <a:t>regardless of earnings – helpful for parents who are just over the earnings threshold for free school meals. </a:t>
            </a:r>
          </a:p>
          <a:p>
            <a:endParaRPr lang="en-GB" dirty="0"/>
          </a:p>
        </p:txBody>
      </p:sp>
      <p:sp>
        <p:nvSpPr>
          <p:cNvPr id="4" name="TextBox 3"/>
          <p:cNvSpPr txBox="1"/>
          <p:nvPr/>
        </p:nvSpPr>
        <p:spPr>
          <a:xfrm>
            <a:off x="6618890" y="1277383"/>
            <a:ext cx="4950372" cy="5786199"/>
          </a:xfrm>
          <a:prstGeom prst="rect">
            <a:avLst/>
          </a:prstGeom>
          <a:noFill/>
        </p:spPr>
        <p:txBody>
          <a:bodyPr wrap="square" rtlCol="0">
            <a:spAutoFit/>
          </a:bodyPr>
          <a:lstStyle/>
          <a:p>
            <a:r>
              <a:rPr lang="en-GB" sz="1600" i="1" dirty="0" smtClean="0"/>
              <a:t>The introduction of </a:t>
            </a:r>
            <a:r>
              <a:rPr lang="en-GB" sz="1600" b="1" i="1" dirty="0" smtClean="0"/>
              <a:t>tuition fees </a:t>
            </a:r>
            <a:r>
              <a:rPr lang="en-GB" sz="1600" i="1" dirty="0" smtClean="0"/>
              <a:t>for university were deterring students from poorer backgrounds from going. </a:t>
            </a:r>
          </a:p>
          <a:p>
            <a:r>
              <a:rPr lang="en-GB" sz="1600" b="1" i="1" dirty="0" smtClean="0"/>
              <a:t>Educational Maintenance Allowances </a:t>
            </a:r>
            <a:r>
              <a:rPr lang="en-GB" sz="1600" i="1" dirty="0" smtClean="0"/>
              <a:t>were scrapped by the coalition government in 2010, by the Coalition government, taking away the support disadvantaged students were receiving to stay on at college. </a:t>
            </a:r>
          </a:p>
          <a:p>
            <a:r>
              <a:rPr lang="en-GB" sz="1600" b="1" i="1" dirty="0" smtClean="0"/>
              <a:t>Large scale changes to the GCSEs </a:t>
            </a:r>
            <a:r>
              <a:rPr lang="en-GB" sz="1600" i="1" dirty="0" smtClean="0"/>
              <a:t>including scrapping coursework for many subjects disadvantages certain groups who will struggle with such a demanding exam schedule. </a:t>
            </a:r>
          </a:p>
          <a:p>
            <a:r>
              <a:rPr lang="en-GB" sz="1600" b="1" i="1" dirty="0" smtClean="0"/>
              <a:t>Cuts to funding</a:t>
            </a:r>
            <a:r>
              <a:rPr lang="en-GB" sz="1600" i="1" dirty="0" smtClean="0"/>
              <a:t> for education have resulted in many schools having to cut the number of subjects they offer and cut support teachers and even classroom teachers. It has also lead to large numbers of Sure Start centres closing. </a:t>
            </a:r>
          </a:p>
          <a:p>
            <a:r>
              <a:rPr lang="en-GB" sz="1600" b="1" i="1" dirty="0"/>
              <a:t>Introduction of academies </a:t>
            </a:r>
            <a:r>
              <a:rPr lang="en-GB" sz="1600" i="1" dirty="0"/>
              <a:t>– initially meant to tackle underperforming schools with sponsorship from </a:t>
            </a:r>
            <a:r>
              <a:rPr lang="en-GB" sz="1600" i="1" dirty="0" smtClean="0"/>
              <a:t>businesses – there is no evidence that these schools have raised pupil performance compared to local authority schools and there has been concern about money being spent inappropriately. </a:t>
            </a:r>
            <a:endParaRPr lang="en-GB" sz="1600" i="1" dirty="0"/>
          </a:p>
          <a:p>
            <a:endParaRPr lang="en-GB" sz="1600" i="1" dirty="0" smtClean="0"/>
          </a:p>
          <a:p>
            <a:endParaRPr lang="en-GB" i="1" dirty="0"/>
          </a:p>
        </p:txBody>
      </p:sp>
    </p:spTree>
    <p:extLst>
      <p:ext uri="{BB962C8B-B14F-4D97-AF65-F5344CB8AC3E}">
        <p14:creationId xmlns:p14="http://schemas.microsoft.com/office/powerpoint/2010/main" val="33116051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2337"/>
          </a:xfrm>
        </p:spPr>
        <p:txBody>
          <a:bodyPr>
            <a:normAutofit/>
          </a:bodyPr>
          <a:lstStyle/>
          <a:p>
            <a:r>
              <a:rPr lang="en-GB" sz="3200" b="1" dirty="0" smtClean="0"/>
              <a:t>Is the Nuclear family best</a:t>
            </a:r>
            <a:endParaRPr lang="en-GB" sz="3200" b="1" dirty="0"/>
          </a:p>
        </p:txBody>
      </p:sp>
      <p:sp>
        <p:nvSpPr>
          <p:cNvPr id="3" name="TextBox 2"/>
          <p:cNvSpPr txBox="1"/>
          <p:nvPr/>
        </p:nvSpPr>
        <p:spPr>
          <a:xfrm>
            <a:off x="562304" y="948690"/>
            <a:ext cx="5533696" cy="4339650"/>
          </a:xfrm>
          <a:prstGeom prst="rect">
            <a:avLst/>
          </a:prstGeom>
          <a:noFill/>
        </p:spPr>
        <p:txBody>
          <a:bodyPr wrap="square" rtlCol="0">
            <a:spAutoFit/>
          </a:bodyPr>
          <a:lstStyle/>
          <a:p>
            <a:r>
              <a:rPr lang="en-GB" sz="1200" b="1" dirty="0" smtClean="0"/>
              <a:t>Functionalists:</a:t>
            </a:r>
          </a:p>
          <a:p>
            <a:r>
              <a:rPr lang="en-GB" sz="1200" dirty="0" smtClean="0"/>
              <a:t>The family is the cornerstone of society – allows the smooth running of society and the personal development of individuals.</a:t>
            </a:r>
          </a:p>
          <a:p>
            <a:r>
              <a:rPr lang="en-GB" sz="1200" b="1" dirty="0" smtClean="0"/>
              <a:t>George Murdock </a:t>
            </a:r>
            <a:r>
              <a:rPr lang="en-GB" sz="1200" dirty="0" smtClean="0"/>
              <a:t>believed the nuclear family exists in some form in all societies. Fulfils 4 functions:</a:t>
            </a:r>
          </a:p>
          <a:p>
            <a:r>
              <a:rPr lang="en-GB" sz="1200" u="sng" dirty="0" smtClean="0"/>
              <a:t>Sexual</a:t>
            </a:r>
            <a:r>
              <a:rPr lang="en-GB" sz="1200" dirty="0" smtClean="0"/>
              <a:t> – powerful emotional bond between a couple encourages them to be faithful to each other</a:t>
            </a:r>
          </a:p>
          <a:p>
            <a:r>
              <a:rPr lang="en-GB" sz="1200" u="sng" dirty="0" smtClean="0"/>
              <a:t>Reproductive</a:t>
            </a:r>
            <a:r>
              <a:rPr lang="en-GB" sz="1200" dirty="0" smtClean="0"/>
              <a:t> – creating the next generation</a:t>
            </a:r>
          </a:p>
          <a:p>
            <a:r>
              <a:rPr lang="en-GB" sz="1200" u="sng" dirty="0" smtClean="0"/>
              <a:t>Educational</a:t>
            </a:r>
            <a:r>
              <a:rPr lang="en-GB" sz="1200" dirty="0" smtClean="0"/>
              <a:t> – teaches the norms and values of society to children.</a:t>
            </a:r>
          </a:p>
          <a:p>
            <a:r>
              <a:rPr lang="en-GB" sz="1200" u="sng" dirty="0" smtClean="0"/>
              <a:t>Economic</a:t>
            </a:r>
            <a:r>
              <a:rPr lang="en-GB" sz="1200" dirty="0" smtClean="0"/>
              <a:t> – adults buying things for their families supports the economy.</a:t>
            </a:r>
          </a:p>
          <a:p>
            <a:r>
              <a:rPr lang="en-GB" sz="1200" b="1" dirty="0" smtClean="0"/>
              <a:t>Parsons</a:t>
            </a:r>
            <a:r>
              <a:rPr lang="en-GB" sz="1200" dirty="0" smtClean="0"/>
              <a:t> says family has 2 important functions that cannot be performed by any other institution:</a:t>
            </a:r>
          </a:p>
          <a:p>
            <a:r>
              <a:rPr lang="en-GB" sz="1200" u="sng" dirty="0" smtClean="0"/>
              <a:t>Primary socialisation </a:t>
            </a:r>
            <a:r>
              <a:rPr lang="en-GB" sz="1200" dirty="0" smtClean="0"/>
              <a:t>– mothers (expressive role) play a major part in this as they are biologically suited to looking after the children and fathers (instrumental role) earn the money for the family.</a:t>
            </a:r>
          </a:p>
          <a:p>
            <a:r>
              <a:rPr lang="en-GB" sz="1200" u="sng" dirty="0" smtClean="0"/>
              <a:t>Stabilisation of adult personalities </a:t>
            </a:r>
            <a:r>
              <a:rPr lang="en-GB" sz="1200" dirty="0" smtClean="0"/>
              <a:t>– warm bath theory – he family is where adults can be themselves and relax. </a:t>
            </a:r>
          </a:p>
          <a:p>
            <a:endParaRPr lang="en-GB" sz="1200" dirty="0"/>
          </a:p>
          <a:p>
            <a:r>
              <a:rPr lang="en-GB" sz="1200" b="1" u="sng" dirty="0" smtClean="0"/>
              <a:t>Criticisms</a:t>
            </a:r>
          </a:p>
          <a:p>
            <a:r>
              <a:rPr lang="en-GB" sz="1200" dirty="0" smtClean="0"/>
              <a:t>Ignores the darker side of family life – abuse </a:t>
            </a:r>
            <a:r>
              <a:rPr lang="en-GB" sz="1200" dirty="0" err="1" smtClean="0"/>
              <a:t>etc</a:t>
            </a:r>
            <a:endParaRPr lang="en-GB" sz="1200" dirty="0" smtClean="0"/>
          </a:p>
          <a:p>
            <a:r>
              <a:rPr lang="en-GB" sz="1200" dirty="0" smtClean="0"/>
              <a:t>Based on middle-class American family life and do not take into consideration different family types.</a:t>
            </a:r>
          </a:p>
          <a:p>
            <a:r>
              <a:rPr lang="en-GB" sz="1200" dirty="0" smtClean="0"/>
              <a:t>Old fashioned – times have changed. Many women go out to work now, for example. </a:t>
            </a:r>
            <a:endParaRPr lang="en-GB" sz="1200" dirty="0"/>
          </a:p>
        </p:txBody>
      </p:sp>
      <p:sp>
        <p:nvSpPr>
          <p:cNvPr id="4" name="TextBox 3"/>
          <p:cNvSpPr txBox="1"/>
          <p:nvPr/>
        </p:nvSpPr>
        <p:spPr>
          <a:xfrm>
            <a:off x="6479628" y="365125"/>
            <a:ext cx="4874172" cy="2585323"/>
          </a:xfrm>
          <a:prstGeom prst="rect">
            <a:avLst/>
          </a:prstGeom>
          <a:noFill/>
        </p:spPr>
        <p:txBody>
          <a:bodyPr wrap="square" rtlCol="0">
            <a:spAutoFit/>
          </a:bodyPr>
          <a:lstStyle/>
          <a:p>
            <a:r>
              <a:rPr lang="en-GB" sz="1200" b="1" i="1" dirty="0" smtClean="0"/>
              <a:t>Marxist</a:t>
            </a:r>
          </a:p>
          <a:p>
            <a:r>
              <a:rPr lang="en-GB" sz="1200" i="1" dirty="0" smtClean="0"/>
              <a:t>Believe the nuclear family supports capitalist society.</a:t>
            </a:r>
          </a:p>
          <a:p>
            <a:r>
              <a:rPr lang="en-GB" sz="1200" i="1" u="sng" dirty="0" smtClean="0"/>
              <a:t>Families are “consumer units” </a:t>
            </a:r>
            <a:r>
              <a:rPr lang="en-GB" sz="1200" i="1" dirty="0" smtClean="0"/>
              <a:t>– they buy things for their family supporting capitalism and ensuring the bourgeoisie make a profit. </a:t>
            </a:r>
          </a:p>
          <a:p>
            <a:r>
              <a:rPr lang="en-GB" sz="1200" i="1" u="sng" dirty="0" smtClean="0"/>
              <a:t>Private property- </a:t>
            </a:r>
            <a:r>
              <a:rPr lang="en-GB" sz="1200" i="1" dirty="0" smtClean="0"/>
              <a:t>men pass on their property to their own sons ensuring the money remains in the family thus reproducing the class system.</a:t>
            </a:r>
          </a:p>
          <a:p>
            <a:r>
              <a:rPr lang="en-GB" sz="1200" i="1" u="sng" dirty="0" smtClean="0"/>
              <a:t>Primary socialisation </a:t>
            </a:r>
            <a:r>
              <a:rPr lang="en-GB" sz="1200" i="1" dirty="0" smtClean="0"/>
              <a:t>– maintains class inequalities.</a:t>
            </a:r>
          </a:p>
          <a:p>
            <a:r>
              <a:rPr lang="en-GB" sz="1200" i="1" u="sng" dirty="0" smtClean="0"/>
              <a:t>Socialising the next generation of workers </a:t>
            </a:r>
            <a:r>
              <a:rPr lang="en-GB" sz="1200" i="1" dirty="0" smtClean="0"/>
              <a:t>for the bourgeoisie and providing emotional support to help them deal with exploitation at work. </a:t>
            </a:r>
          </a:p>
          <a:p>
            <a:r>
              <a:rPr lang="en-GB" sz="1200" b="1" i="1" u="sng" dirty="0" smtClean="0"/>
              <a:t>Criticisms: </a:t>
            </a:r>
          </a:p>
          <a:p>
            <a:r>
              <a:rPr lang="en-GB" sz="1200" i="1" dirty="0" smtClean="0"/>
              <a:t>Old fashioned – assumes people don’t marry for love. </a:t>
            </a:r>
          </a:p>
          <a:p>
            <a:r>
              <a:rPr lang="en-GB" sz="1200" i="1" dirty="0" smtClean="0"/>
              <a:t>Ignores the benefits of nuclear families.</a:t>
            </a:r>
          </a:p>
          <a:p>
            <a:endParaRPr lang="en-GB" i="1" dirty="0" smtClean="0"/>
          </a:p>
        </p:txBody>
      </p:sp>
      <p:sp>
        <p:nvSpPr>
          <p:cNvPr id="5" name="TextBox 4"/>
          <p:cNvSpPr txBox="1"/>
          <p:nvPr/>
        </p:nvSpPr>
        <p:spPr>
          <a:xfrm>
            <a:off x="6417879" y="2950448"/>
            <a:ext cx="4997669" cy="2123658"/>
          </a:xfrm>
          <a:prstGeom prst="rect">
            <a:avLst/>
          </a:prstGeom>
          <a:noFill/>
        </p:spPr>
        <p:txBody>
          <a:bodyPr wrap="square" rtlCol="0">
            <a:spAutoFit/>
          </a:bodyPr>
          <a:lstStyle/>
          <a:p>
            <a:r>
              <a:rPr lang="en-GB" sz="1200" b="1" i="1" dirty="0" smtClean="0"/>
              <a:t>Feminism</a:t>
            </a:r>
          </a:p>
          <a:p>
            <a:r>
              <a:rPr lang="en-GB" sz="1200" i="1" dirty="0" smtClean="0"/>
              <a:t>Men benefit more than women in family life. It is assumed that they will have time off to raise children thus providing a workforce for the future. </a:t>
            </a:r>
          </a:p>
          <a:p>
            <a:r>
              <a:rPr lang="en-GB" sz="1200" i="1" dirty="0" smtClean="0"/>
              <a:t>Puts women at a disadvantage if they want to return to work afterwards as they don’t have the same experience as men.</a:t>
            </a:r>
          </a:p>
          <a:p>
            <a:r>
              <a:rPr lang="en-GB" sz="1200" i="1" dirty="0" smtClean="0"/>
              <a:t>Socialises children to accept traditional gender roles. </a:t>
            </a:r>
          </a:p>
          <a:p>
            <a:r>
              <a:rPr lang="en-GB" sz="1200" b="1" i="1" u="sng" dirty="0" smtClean="0"/>
              <a:t>Criticisms</a:t>
            </a:r>
            <a:r>
              <a:rPr lang="en-GB" sz="1200" i="1" dirty="0" smtClean="0"/>
              <a:t>:</a:t>
            </a:r>
          </a:p>
          <a:p>
            <a:r>
              <a:rPr lang="en-GB" sz="1200" i="1" dirty="0" smtClean="0"/>
              <a:t>Not all male/female relationships involve male exploitation.</a:t>
            </a:r>
          </a:p>
          <a:p>
            <a:r>
              <a:rPr lang="en-GB" sz="1200" i="1" dirty="0" smtClean="0"/>
              <a:t>Women do not passively accept their roles within the family – many women go out to work for example. </a:t>
            </a:r>
          </a:p>
          <a:p>
            <a:endParaRPr lang="en-GB" sz="1200" dirty="0"/>
          </a:p>
        </p:txBody>
      </p:sp>
      <p:sp>
        <p:nvSpPr>
          <p:cNvPr id="6" name="TextBox 5"/>
          <p:cNvSpPr txBox="1"/>
          <p:nvPr/>
        </p:nvSpPr>
        <p:spPr>
          <a:xfrm>
            <a:off x="1450428" y="5565228"/>
            <a:ext cx="8276896" cy="646331"/>
          </a:xfrm>
          <a:prstGeom prst="rect">
            <a:avLst/>
          </a:prstGeom>
          <a:noFill/>
        </p:spPr>
        <p:txBody>
          <a:bodyPr wrap="square" rtlCol="0">
            <a:spAutoFit/>
          </a:bodyPr>
          <a:lstStyle/>
          <a:p>
            <a:r>
              <a:rPr lang="en-GB" dirty="0" smtClean="0"/>
              <a:t>Most people will live in a nuclear family at some point in their life even if it doesn’t last</a:t>
            </a:r>
          </a:p>
          <a:p>
            <a:endParaRPr lang="en-GB" dirty="0"/>
          </a:p>
        </p:txBody>
      </p:sp>
    </p:spTree>
    <p:extLst>
      <p:ext uri="{BB962C8B-B14F-4D97-AF65-F5344CB8AC3E}">
        <p14:creationId xmlns:p14="http://schemas.microsoft.com/office/powerpoint/2010/main" val="42577195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75399"/>
          </a:xfrm>
        </p:spPr>
        <p:txBody>
          <a:bodyPr>
            <a:normAutofit/>
          </a:bodyPr>
          <a:lstStyle/>
          <a:p>
            <a:r>
              <a:rPr lang="en-GB" sz="3200" b="1" dirty="0" smtClean="0"/>
              <a:t>Is marriage no longer important</a:t>
            </a:r>
            <a:endParaRPr lang="en-GB" sz="3200" b="1" dirty="0"/>
          </a:p>
        </p:txBody>
      </p:sp>
      <p:sp>
        <p:nvSpPr>
          <p:cNvPr id="4" name="TextBox 3"/>
          <p:cNvSpPr txBox="1"/>
          <p:nvPr/>
        </p:nvSpPr>
        <p:spPr>
          <a:xfrm>
            <a:off x="488731" y="1355834"/>
            <a:ext cx="5312979" cy="4524315"/>
          </a:xfrm>
          <a:prstGeom prst="rect">
            <a:avLst/>
          </a:prstGeom>
          <a:noFill/>
        </p:spPr>
        <p:txBody>
          <a:bodyPr wrap="square" rtlCol="0">
            <a:spAutoFit/>
          </a:bodyPr>
          <a:lstStyle/>
          <a:p>
            <a:r>
              <a:rPr lang="en-GB" b="1" dirty="0" smtClean="0"/>
              <a:t>Marriage is declining in Britain </a:t>
            </a:r>
            <a:r>
              <a:rPr lang="en-GB" dirty="0" smtClean="0"/>
              <a:t>– over last 50 years has significantly declined. More couple cohabiting. </a:t>
            </a:r>
          </a:p>
          <a:p>
            <a:r>
              <a:rPr lang="en-GB" dirty="0" smtClean="0"/>
              <a:t>Reasons:</a:t>
            </a:r>
          </a:p>
          <a:p>
            <a:r>
              <a:rPr lang="en-GB" dirty="0" smtClean="0"/>
              <a:t>Changing role of women – more economic freedom so may postpone marriage to focus on education or carers. Marriage less of a financial necessity.</a:t>
            </a:r>
          </a:p>
          <a:p>
            <a:r>
              <a:rPr lang="en-GB" dirty="0" smtClean="0"/>
              <a:t>Changing social attitudes – acceptable to be single now.</a:t>
            </a:r>
          </a:p>
          <a:p>
            <a:r>
              <a:rPr lang="en-GB" dirty="0" smtClean="0"/>
              <a:t>Secularisation – people are less influenced by religion and do not see cohabiting as a sin so much anymore.  Less than a third of marriages today involve a religious ceremony</a:t>
            </a:r>
          </a:p>
          <a:p>
            <a:r>
              <a:rPr lang="en-GB" dirty="0" smtClean="0"/>
              <a:t>Rising divorce rates leads some people to chose not to get married in the first place.</a:t>
            </a:r>
          </a:p>
          <a:p>
            <a:r>
              <a:rPr lang="en-GB" dirty="0" smtClean="0"/>
              <a:t>Expense of marriage – the average wedding cost in the UK is about £27,000.</a:t>
            </a:r>
            <a:endParaRPr lang="en-GB" dirty="0"/>
          </a:p>
        </p:txBody>
      </p:sp>
      <p:sp>
        <p:nvSpPr>
          <p:cNvPr id="5" name="TextBox 4"/>
          <p:cNvSpPr txBox="1"/>
          <p:nvPr/>
        </p:nvSpPr>
        <p:spPr>
          <a:xfrm>
            <a:off x="6369269" y="1040524"/>
            <a:ext cx="5265683" cy="5078313"/>
          </a:xfrm>
          <a:prstGeom prst="rect">
            <a:avLst/>
          </a:prstGeom>
          <a:noFill/>
        </p:spPr>
        <p:txBody>
          <a:bodyPr wrap="square" rtlCol="0">
            <a:spAutoFit/>
          </a:bodyPr>
          <a:lstStyle/>
          <a:p>
            <a:r>
              <a:rPr lang="en-GB" b="1" i="1" dirty="0" smtClean="0"/>
              <a:t>Marriage is still important.</a:t>
            </a:r>
          </a:p>
          <a:p>
            <a:r>
              <a:rPr lang="en-GB" i="1" dirty="0" smtClean="0"/>
              <a:t>In 2011 of 15.8 million families in the UK, 65% were married couple. </a:t>
            </a:r>
          </a:p>
          <a:p>
            <a:r>
              <a:rPr lang="en-GB" i="1" dirty="0" smtClean="0"/>
              <a:t>Civil partnership Act and the Same Sex Couple Act  has allowed same sex couple to have legal recognition.</a:t>
            </a:r>
          </a:p>
          <a:p>
            <a:r>
              <a:rPr lang="en-GB" i="1" dirty="0" smtClean="0"/>
              <a:t>Marriage still in a key milestone in British Asian family life where there are very high rates of marriage. Over 50% of households of British Pakistanis contain a married couple compared to 37% of households headed by a British white person. </a:t>
            </a:r>
          </a:p>
          <a:p>
            <a:r>
              <a:rPr lang="en-GB" i="1" dirty="0" smtClean="0"/>
              <a:t>Rise on serial monogamy where people marry a number of people throughout their lifetime – once their previous marriage is over.</a:t>
            </a:r>
          </a:p>
          <a:p>
            <a:r>
              <a:rPr lang="en-GB" i="1" dirty="0" smtClean="0"/>
              <a:t>Increase in the number of older people getting married - the number of weddings has  increased for men aged 50 and over and women between the ages of 35 and 39 and 45 and over.</a:t>
            </a:r>
          </a:p>
          <a:p>
            <a:endParaRPr lang="en-GB" dirty="0" smtClean="0"/>
          </a:p>
        </p:txBody>
      </p:sp>
    </p:spTree>
    <p:extLst>
      <p:ext uri="{BB962C8B-B14F-4D97-AF65-F5344CB8AC3E}">
        <p14:creationId xmlns:p14="http://schemas.microsoft.com/office/powerpoint/2010/main" val="39701167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9275"/>
          </a:xfrm>
        </p:spPr>
        <p:txBody>
          <a:bodyPr>
            <a:normAutofit/>
          </a:bodyPr>
          <a:lstStyle/>
          <a:p>
            <a:r>
              <a:rPr lang="en-GB" sz="2800" b="1" dirty="0" smtClean="0"/>
              <a:t>Has the change in status of women lead to increase in divorces?</a:t>
            </a:r>
            <a:endParaRPr lang="en-GB" sz="2800" b="1" dirty="0"/>
          </a:p>
        </p:txBody>
      </p:sp>
      <p:sp>
        <p:nvSpPr>
          <p:cNvPr id="4" name="TextBox 3"/>
          <p:cNvSpPr txBox="1"/>
          <p:nvPr/>
        </p:nvSpPr>
        <p:spPr>
          <a:xfrm>
            <a:off x="725214" y="1198179"/>
            <a:ext cx="5580993" cy="4247317"/>
          </a:xfrm>
          <a:prstGeom prst="rect">
            <a:avLst/>
          </a:prstGeom>
          <a:noFill/>
        </p:spPr>
        <p:txBody>
          <a:bodyPr wrap="square" rtlCol="0">
            <a:spAutoFit/>
          </a:bodyPr>
          <a:lstStyle/>
          <a:p>
            <a:r>
              <a:rPr lang="en-GB" sz="1400" dirty="0" smtClean="0"/>
              <a:t>The status of women; </a:t>
            </a:r>
            <a:r>
              <a:rPr lang="en-GB" sz="1400" dirty="0" err="1" smtClean="0"/>
              <a:t>eg</a:t>
            </a:r>
            <a:r>
              <a:rPr lang="en-GB" sz="1400" dirty="0" smtClean="0"/>
              <a:t> improved opportunities may mean they no longer have to be unhappily married because they lack financial independence.</a:t>
            </a:r>
          </a:p>
          <a:p>
            <a:endParaRPr lang="en-GB" sz="1400" dirty="0" smtClean="0"/>
          </a:p>
          <a:p>
            <a:r>
              <a:rPr lang="en-GB" sz="1400" dirty="0" smtClean="0"/>
              <a:t>Women taking on some of the traditional male roles – earning the most money, for example, may </a:t>
            </a:r>
            <a:r>
              <a:rPr lang="en-GB" sz="1400" dirty="0"/>
              <a:t>l</a:t>
            </a:r>
            <a:r>
              <a:rPr lang="en-GB" sz="1400" dirty="0" smtClean="0"/>
              <a:t>ead to tensions that </a:t>
            </a:r>
            <a:r>
              <a:rPr lang="en-GB" sz="1400" dirty="0"/>
              <a:t>l</a:t>
            </a:r>
            <a:r>
              <a:rPr lang="en-GB" sz="1400" dirty="0" smtClean="0"/>
              <a:t>ead to divorce. </a:t>
            </a:r>
          </a:p>
          <a:p>
            <a:endParaRPr lang="en-GB" sz="1400" dirty="0" smtClean="0"/>
          </a:p>
          <a:p>
            <a:r>
              <a:rPr lang="en-GB" sz="1400" dirty="0" smtClean="0"/>
              <a:t>May be linked to frustration many women feel at working and still being expected to do the majority of the housework. Hart ( a Marxist) views the increase in divorce as being brought about by changes in the economy. The economy demands female labour outside the house which has increased the burden on women  and their dissatisfaction. Being more economically independent their dependence on marriage had decreased. </a:t>
            </a:r>
          </a:p>
          <a:p>
            <a:endParaRPr lang="en-GB" sz="1400" dirty="0" smtClean="0"/>
          </a:p>
          <a:p>
            <a:r>
              <a:rPr lang="en-GB" sz="1400" b="1" dirty="0" smtClean="0"/>
              <a:t>Feminists</a:t>
            </a:r>
            <a:r>
              <a:rPr lang="en-GB" sz="1400" dirty="0" smtClean="0"/>
              <a:t> view marriage as favouring men and the fact that the majority of divorces are initiated by women means they are no longer prepared to put up with poor marriages or rely on the social status of their husband for their position in society. </a:t>
            </a:r>
          </a:p>
          <a:p>
            <a:endParaRPr lang="en-GB" dirty="0"/>
          </a:p>
        </p:txBody>
      </p:sp>
      <p:sp>
        <p:nvSpPr>
          <p:cNvPr id="5" name="TextBox 4"/>
          <p:cNvSpPr txBox="1"/>
          <p:nvPr/>
        </p:nvSpPr>
        <p:spPr>
          <a:xfrm>
            <a:off x="6589986" y="1119352"/>
            <a:ext cx="5139559" cy="5355312"/>
          </a:xfrm>
          <a:prstGeom prst="rect">
            <a:avLst/>
          </a:prstGeom>
          <a:noFill/>
        </p:spPr>
        <p:txBody>
          <a:bodyPr wrap="square" rtlCol="0">
            <a:spAutoFit/>
          </a:bodyPr>
          <a:lstStyle/>
          <a:p>
            <a:r>
              <a:rPr lang="en-GB" sz="1600" i="1" dirty="0" smtClean="0"/>
              <a:t>Divorce laws; legal changes have made divorce easier, quicker and cheaper to obtain </a:t>
            </a:r>
            <a:r>
              <a:rPr lang="en-GB" sz="1600" i="1" dirty="0" err="1" smtClean="0"/>
              <a:t>eg</a:t>
            </a:r>
            <a:r>
              <a:rPr lang="en-GB" sz="1600" i="1" dirty="0" smtClean="0"/>
              <a:t> Divorce Reform Act (1969) and legislation in 1984.</a:t>
            </a:r>
          </a:p>
          <a:p>
            <a:endParaRPr lang="en-GB" sz="1600" i="1" dirty="0" smtClean="0"/>
          </a:p>
          <a:p>
            <a:r>
              <a:rPr lang="en-GB" sz="1600" i="1" dirty="0" smtClean="0"/>
              <a:t>Divorce more socially acceptable within certain social groups.</a:t>
            </a:r>
          </a:p>
          <a:p>
            <a:endParaRPr lang="en-GB" sz="1600" i="1" dirty="0" smtClean="0"/>
          </a:p>
          <a:p>
            <a:r>
              <a:rPr lang="en-GB" sz="1600" i="1" dirty="0" smtClean="0"/>
              <a:t>The decline in religious beliefs (secularisation) among certain social groups which in the past made divorce morally unacceptable to some people.</a:t>
            </a:r>
          </a:p>
          <a:p>
            <a:endParaRPr lang="en-GB" sz="1600" i="1" dirty="0" smtClean="0"/>
          </a:p>
          <a:p>
            <a:r>
              <a:rPr lang="en-GB" sz="1600" b="1" i="1" dirty="0" smtClean="0"/>
              <a:t>Fletcher (a functionalist) </a:t>
            </a:r>
            <a:r>
              <a:rPr lang="en-GB" sz="1600" i="1" dirty="0" smtClean="0"/>
              <a:t>says people having higher expectations than people did in the past of what to expect from marriage and when they don’t realise this they are more likely to divorce. </a:t>
            </a:r>
          </a:p>
          <a:p>
            <a:endParaRPr lang="en-GB" sz="1600" i="1" dirty="0" smtClean="0"/>
          </a:p>
          <a:p>
            <a:r>
              <a:rPr lang="en-GB" sz="1600" b="1" i="1" dirty="0" smtClean="0"/>
              <a:t>Functionalists</a:t>
            </a:r>
            <a:r>
              <a:rPr lang="en-GB" sz="1600" i="1" dirty="0" smtClean="0"/>
              <a:t> view divorce as a way of keeping society happy – less unhappy marriages, less unhappy people. </a:t>
            </a:r>
          </a:p>
          <a:p>
            <a:endParaRPr lang="en-GB" dirty="0" smtClean="0"/>
          </a:p>
          <a:p>
            <a:endParaRPr lang="en-GB" dirty="0" smtClean="0"/>
          </a:p>
          <a:p>
            <a:endParaRPr lang="en-GB" dirty="0"/>
          </a:p>
        </p:txBody>
      </p:sp>
    </p:spTree>
    <p:extLst>
      <p:ext uri="{BB962C8B-B14F-4D97-AF65-F5344CB8AC3E}">
        <p14:creationId xmlns:p14="http://schemas.microsoft.com/office/powerpoint/2010/main" val="1031762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2696"/>
          </a:xfrm>
        </p:spPr>
        <p:txBody>
          <a:bodyPr>
            <a:normAutofit/>
          </a:bodyPr>
          <a:lstStyle/>
          <a:p>
            <a:r>
              <a:rPr lang="en-GB" sz="2800" b="1" dirty="0" smtClean="0"/>
              <a:t>Has family lost its importance today?</a:t>
            </a:r>
            <a:endParaRPr lang="en-GB" sz="2800" b="1" dirty="0"/>
          </a:p>
        </p:txBody>
      </p:sp>
      <p:sp>
        <p:nvSpPr>
          <p:cNvPr id="3" name="TextBox 2"/>
          <p:cNvSpPr txBox="1"/>
          <p:nvPr/>
        </p:nvSpPr>
        <p:spPr>
          <a:xfrm>
            <a:off x="725214" y="1355834"/>
            <a:ext cx="4950372" cy="5016758"/>
          </a:xfrm>
          <a:prstGeom prst="rect">
            <a:avLst/>
          </a:prstGeom>
          <a:noFill/>
        </p:spPr>
        <p:txBody>
          <a:bodyPr wrap="square" rtlCol="0">
            <a:spAutoFit/>
          </a:bodyPr>
          <a:lstStyle/>
          <a:p>
            <a:r>
              <a:rPr lang="en-GB" sz="1600" b="1" dirty="0" smtClean="0"/>
              <a:t>Functionalist perspective </a:t>
            </a:r>
            <a:r>
              <a:rPr lang="en-GB" sz="1600" dirty="0" smtClean="0"/>
              <a:t>- emphasising the importance of the nuclear family in providing essential functions for individuals and society.</a:t>
            </a:r>
          </a:p>
          <a:p>
            <a:endParaRPr lang="en-GB" sz="1600" dirty="0" smtClean="0"/>
          </a:p>
          <a:p>
            <a:r>
              <a:rPr lang="en-GB" sz="1600" b="1" dirty="0" smtClean="0"/>
              <a:t>New Right perspective </a:t>
            </a:r>
            <a:r>
              <a:rPr lang="en-GB" sz="1600" dirty="0" smtClean="0"/>
              <a:t>- arguing that children are more likely to develop into stable adults if brought up by both parents.</a:t>
            </a:r>
          </a:p>
          <a:p>
            <a:endParaRPr lang="en-GB" sz="1600" dirty="0" smtClean="0"/>
          </a:p>
          <a:p>
            <a:r>
              <a:rPr lang="en-GB" sz="1600" dirty="0" smtClean="0"/>
              <a:t>The increasing diversity of the family in contemporary society, with many people now live in other family forms </a:t>
            </a:r>
            <a:r>
              <a:rPr lang="en-GB" sz="1600" dirty="0" err="1" smtClean="0"/>
              <a:t>eg</a:t>
            </a:r>
            <a:r>
              <a:rPr lang="en-GB" sz="1600" dirty="0" smtClean="0"/>
              <a:t> lone parent, reconstituted, same-sex. The traditional idea of family has changed but family itself still important.</a:t>
            </a:r>
          </a:p>
          <a:p>
            <a:r>
              <a:rPr lang="en-GB" sz="1600" dirty="0" smtClean="0"/>
              <a:t> </a:t>
            </a:r>
            <a:endParaRPr lang="en-GB" sz="1600" dirty="0"/>
          </a:p>
          <a:p>
            <a:r>
              <a:rPr lang="en-GB" sz="1600" dirty="0" smtClean="0"/>
              <a:t>The nuclear family being promoted as the norm by the advertising industry where it possibly still can be portrayed in a manner similar to the ‘cereal packet’ family.</a:t>
            </a:r>
          </a:p>
          <a:p>
            <a:endParaRPr lang="en-GB" sz="1600" dirty="0" smtClean="0"/>
          </a:p>
          <a:p>
            <a:r>
              <a:rPr lang="en-GB" sz="1600" dirty="0" smtClean="0"/>
              <a:t>Politicians push the importance of family in helping keep society stable and avoid problems. </a:t>
            </a:r>
            <a:endParaRPr lang="en-GB" sz="1600" dirty="0"/>
          </a:p>
        </p:txBody>
      </p:sp>
      <p:sp>
        <p:nvSpPr>
          <p:cNvPr id="4" name="TextBox 3"/>
          <p:cNvSpPr txBox="1"/>
          <p:nvPr/>
        </p:nvSpPr>
        <p:spPr>
          <a:xfrm>
            <a:off x="6195848" y="1387366"/>
            <a:ext cx="5157952" cy="2862322"/>
          </a:xfrm>
          <a:prstGeom prst="rect">
            <a:avLst/>
          </a:prstGeom>
          <a:noFill/>
        </p:spPr>
        <p:txBody>
          <a:bodyPr wrap="square" rtlCol="0">
            <a:spAutoFit/>
          </a:bodyPr>
          <a:lstStyle/>
          <a:p>
            <a:r>
              <a:rPr lang="en-GB" b="1" i="1" dirty="0" smtClean="0"/>
              <a:t>Marxist perspective </a:t>
            </a:r>
            <a:r>
              <a:rPr lang="en-GB" i="1" dirty="0" smtClean="0"/>
              <a:t>- critical of the nuclear family, seeing it as functional for capitalist society, whereby it socialises children into accepting the values of capitalism, and enables social inequalities to continue from one generation to the next. </a:t>
            </a:r>
          </a:p>
          <a:p>
            <a:endParaRPr lang="en-GB" i="1" dirty="0" smtClean="0"/>
          </a:p>
          <a:p>
            <a:r>
              <a:rPr lang="en-GB" b="1" i="1" dirty="0" smtClean="0"/>
              <a:t>Feminist perspective </a:t>
            </a:r>
            <a:r>
              <a:rPr lang="en-GB" i="1" dirty="0" err="1" smtClean="0"/>
              <a:t>eg</a:t>
            </a:r>
            <a:r>
              <a:rPr lang="en-GB" i="1" dirty="0" smtClean="0"/>
              <a:t> nuclear families are sometimes seen as patriarchal, a source of female oppression, based on male power and dominance over women.</a:t>
            </a:r>
            <a:endParaRPr lang="en-GB" i="1" dirty="0"/>
          </a:p>
        </p:txBody>
      </p:sp>
    </p:spTree>
    <p:extLst>
      <p:ext uri="{BB962C8B-B14F-4D97-AF65-F5344CB8AC3E}">
        <p14:creationId xmlns:p14="http://schemas.microsoft.com/office/powerpoint/2010/main" val="3019262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966" y="175940"/>
            <a:ext cx="10515600" cy="580806"/>
          </a:xfrm>
        </p:spPr>
        <p:txBody>
          <a:bodyPr>
            <a:normAutofit/>
          </a:bodyPr>
          <a:lstStyle/>
          <a:p>
            <a:r>
              <a:rPr lang="en-GB" sz="2800" b="1" dirty="0"/>
              <a:t>S</a:t>
            </a:r>
            <a:r>
              <a:rPr lang="en-GB" sz="2800" b="1" dirty="0" smtClean="0"/>
              <a:t>ocial classes have different experiences of marriage and family life.</a:t>
            </a:r>
            <a:endParaRPr lang="en-GB" sz="2800" b="1" dirty="0"/>
          </a:p>
        </p:txBody>
      </p:sp>
      <p:sp>
        <p:nvSpPr>
          <p:cNvPr id="4" name="TextBox 3"/>
          <p:cNvSpPr txBox="1"/>
          <p:nvPr/>
        </p:nvSpPr>
        <p:spPr>
          <a:xfrm>
            <a:off x="709448" y="567109"/>
            <a:ext cx="5234152" cy="7879080"/>
          </a:xfrm>
          <a:prstGeom prst="rect">
            <a:avLst/>
          </a:prstGeom>
          <a:noFill/>
        </p:spPr>
        <p:txBody>
          <a:bodyPr wrap="square" rtlCol="0">
            <a:spAutoFit/>
          </a:bodyPr>
          <a:lstStyle/>
          <a:p>
            <a:r>
              <a:rPr lang="en-GB" sz="1400" dirty="0" smtClean="0"/>
              <a:t>Survey data indicating differences between social classes in their experience of marriage and family life. Where both couple have degrees they are more likely to do an equal share of childcare and housework.  The more a woman earns, the less housework she does. </a:t>
            </a:r>
          </a:p>
          <a:p>
            <a:endParaRPr lang="en-GB" sz="1400" dirty="0" smtClean="0"/>
          </a:p>
          <a:p>
            <a:r>
              <a:rPr lang="en-GB" sz="1400" dirty="0" smtClean="0"/>
              <a:t>Social class differences in family relationships and the experience of family life e.g. middle-class dual-income professional households as compared to working-class single income households. Working class couples ae more likely to divorce than middle class which may be connected to the stresses if limited income. </a:t>
            </a:r>
          </a:p>
          <a:p>
            <a:endParaRPr lang="en-GB" sz="1400" dirty="0" smtClean="0"/>
          </a:p>
          <a:p>
            <a:r>
              <a:rPr lang="en-GB" sz="1400" dirty="0" smtClean="0"/>
              <a:t>Changes in the extended family and the break-up of traditional working class communities – many working class families have lost the traditional support they had and this will impact on their experience of marriage. </a:t>
            </a:r>
          </a:p>
          <a:p>
            <a:endParaRPr lang="en-GB" sz="1400" dirty="0"/>
          </a:p>
          <a:p>
            <a:r>
              <a:rPr lang="en-GB" sz="1400" b="1" dirty="0" err="1" smtClean="0"/>
              <a:t>Rapoprt’s</a:t>
            </a:r>
            <a:r>
              <a:rPr lang="en-GB" sz="1400" dirty="0" smtClean="0"/>
              <a:t> work on family diversity identified social class as a distinct type. Middle class families are more likely to involve children in their decision making which suggest a different experience of marriage itself from working class families. </a:t>
            </a:r>
          </a:p>
          <a:p>
            <a:endParaRPr lang="en-GB" sz="1400" dirty="0" smtClean="0"/>
          </a:p>
          <a:p>
            <a:r>
              <a:rPr lang="en-GB" sz="1400" dirty="0" smtClean="0"/>
              <a:t>Marxist theories of the continued importance of social class in relation to marriage and family life. Suggests that different social classes have a different experience of marriage.  </a:t>
            </a:r>
          </a:p>
          <a:p>
            <a:endParaRPr lang="en-GB" sz="1400" dirty="0"/>
          </a:p>
          <a:p>
            <a:r>
              <a:rPr lang="en-GB" sz="1400" b="1" dirty="0" smtClean="0"/>
              <a:t>Young and Willmott </a:t>
            </a:r>
            <a:r>
              <a:rPr lang="en-GB" sz="1400" dirty="0" smtClean="0"/>
              <a:t>identified the symmetrical family where men and women shared the burden of housework. They identified working class families as being more likely to be symmetrical suggesting a different experience of marriage for working class women. </a:t>
            </a:r>
          </a:p>
          <a:p>
            <a:endParaRPr lang="en-GB" sz="1400" dirty="0" smtClean="0"/>
          </a:p>
          <a:p>
            <a:endParaRPr lang="en-GB" sz="1400" dirty="0" smtClean="0"/>
          </a:p>
          <a:p>
            <a:endParaRPr lang="en-GB" dirty="0" smtClean="0"/>
          </a:p>
          <a:p>
            <a:endParaRPr lang="en-GB" dirty="0"/>
          </a:p>
          <a:p>
            <a:endParaRPr lang="en-GB" dirty="0" smtClean="0"/>
          </a:p>
          <a:p>
            <a:endParaRPr lang="en-GB" dirty="0"/>
          </a:p>
        </p:txBody>
      </p:sp>
      <p:sp>
        <p:nvSpPr>
          <p:cNvPr id="5" name="TextBox 4"/>
          <p:cNvSpPr txBox="1"/>
          <p:nvPr/>
        </p:nvSpPr>
        <p:spPr>
          <a:xfrm>
            <a:off x="6353503" y="1166648"/>
            <a:ext cx="5234152" cy="3139321"/>
          </a:xfrm>
          <a:prstGeom prst="rect">
            <a:avLst/>
          </a:prstGeom>
          <a:noFill/>
        </p:spPr>
        <p:txBody>
          <a:bodyPr wrap="square" rtlCol="0">
            <a:spAutoFit/>
          </a:bodyPr>
          <a:lstStyle/>
          <a:p>
            <a:endParaRPr lang="en-GB" dirty="0"/>
          </a:p>
          <a:p>
            <a:r>
              <a:rPr lang="en-GB" i="1" dirty="0" smtClean="0"/>
              <a:t>Alternative factors e.g. the significance of ethnicity and cultural variations in family life irrespective of social class.</a:t>
            </a:r>
          </a:p>
          <a:p>
            <a:endParaRPr lang="en-GB" i="1" dirty="0" smtClean="0"/>
          </a:p>
          <a:p>
            <a:r>
              <a:rPr lang="en-GB" b="1" i="1" dirty="0" smtClean="0"/>
              <a:t>Feminist</a:t>
            </a:r>
            <a:r>
              <a:rPr lang="en-GB" i="1" dirty="0" smtClean="0"/>
              <a:t> theories of the relative importance of patriarchy and the continuance of traditional male attitudes towards the role of women in the family. Suggesting that regardless of class men benefit more from marriage.   </a:t>
            </a:r>
          </a:p>
          <a:p>
            <a:endParaRPr lang="en-GB" dirty="0"/>
          </a:p>
        </p:txBody>
      </p:sp>
    </p:spTree>
    <p:extLst>
      <p:ext uri="{BB962C8B-B14F-4D97-AF65-F5344CB8AC3E}">
        <p14:creationId xmlns:p14="http://schemas.microsoft.com/office/powerpoint/2010/main" val="38243453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01978"/>
          </a:xfrm>
        </p:spPr>
        <p:txBody>
          <a:bodyPr>
            <a:normAutofit/>
          </a:bodyPr>
          <a:lstStyle/>
          <a:p>
            <a:r>
              <a:rPr lang="en-GB" sz="2400" b="1" dirty="0"/>
              <a:t>G</a:t>
            </a:r>
            <a:r>
              <a:rPr lang="en-GB" sz="2400" b="1" dirty="0" smtClean="0"/>
              <a:t>ender roles within families have changed considerably over the past 50 years. </a:t>
            </a:r>
            <a:endParaRPr lang="en-GB" sz="2400" b="1" dirty="0"/>
          </a:p>
        </p:txBody>
      </p:sp>
      <p:sp>
        <p:nvSpPr>
          <p:cNvPr id="4" name="TextBox 3"/>
          <p:cNvSpPr txBox="1"/>
          <p:nvPr/>
        </p:nvSpPr>
        <p:spPr>
          <a:xfrm>
            <a:off x="630621" y="1150883"/>
            <a:ext cx="4934607" cy="5078313"/>
          </a:xfrm>
          <a:prstGeom prst="rect">
            <a:avLst/>
          </a:prstGeom>
          <a:noFill/>
        </p:spPr>
        <p:txBody>
          <a:bodyPr wrap="square" rtlCol="0">
            <a:spAutoFit/>
          </a:bodyPr>
          <a:lstStyle/>
          <a:p>
            <a:r>
              <a:rPr lang="en-GB" dirty="0" smtClean="0"/>
              <a:t>Changes in conjugal roles – more families heading away from segregated roles to joint roles where couples share childcare and housework. More women are now taking on the traditional “male” role and going out to work and earning money. </a:t>
            </a:r>
          </a:p>
          <a:p>
            <a:endParaRPr lang="en-GB" dirty="0"/>
          </a:p>
          <a:p>
            <a:r>
              <a:rPr lang="en-GB" dirty="0" smtClean="0"/>
              <a:t>The “new man” who stays at home and takes care of the children and the home – this has increased recently. </a:t>
            </a:r>
          </a:p>
          <a:p>
            <a:endParaRPr lang="en-GB" dirty="0"/>
          </a:p>
          <a:p>
            <a:r>
              <a:rPr lang="en-GB" b="1" dirty="0" smtClean="0"/>
              <a:t>Young and Willmott </a:t>
            </a:r>
            <a:r>
              <a:rPr lang="en-GB" dirty="0" smtClean="0"/>
              <a:t>identified the symmetrical family. Life is more home centred and more leisure time is spent at home. Husband and wives increasingly sharing the chores around the home. This is linked to increased living standards and the commercialisation of housework (washing machines, hoovers etc.)  </a:t>
            </a:r>
          </a:p>
          <a:p>
            <a:endParaRPr lang="en-GB" dirty="0"/>
          </a:p>
        </p:txBody>
      </p:sp>
      <p:sp>
        <p:nvSpPr>
          <p:cNvPr id="5" name="TextBox 4"/>
          <p:cNvSpPr txBox="1"/>
          <p:nvPr/>
        </p:nvSpPr>
        <p:spPr>
          <a:xfrm>
            <a:off x="6274676" y="1150883"/>
            <a:ext cx="4855779" cy="4524315"/>
          </a:xfrm>
          <a:prstGeom prst="rect">
            <a:avLst/>
          </a:prstGeom>
          <a:noFill/>
        </p:spPr>
        <p:txBody>
          <a:bodyPr wrap="square" rtlCol="0">
            <a:spAutoFit/>
          </a:bodyPr>
          <a:lstStyle/>
          <a:p>
            <a:r>
              <a:rPr lang="en-GB" i="1" dirty="0" smtClean="0"/>
              <a:t>Research shows that although more women are going out to work men are not taking on an equal role in housework – this is called the dual burden.</a:t>
            </a:r>
          </a:p>
          <a:p>
            <a:endParaRPr lang="en-GB" i="1" dirty="0"/>
          </a:p>
          <a:p>
            <a:r>
              <a:rPr lang="en-GB" b="1" i="1" dirty="0" err="1" smtClean="0"/>
              <a:t>Duncombe</a:t>
            </a:r>
            <a:r>
              <a:rPr lang="en-GB" b="1" i="1" dirty="0" smtClean="0"/>
              <a:t> and Marsden </a:t>
            </a:r>
            <a:r>
              <a:rPr lang="en-GB" i="1" dirty="0" smtClean="0"/>
              <a:t>refer to the triple shift where women work, do the bulk of the housework and add emotional work to women’s responsibilities. </a:t>
            </a:r>
          </a:p>
          <a:p>
            <a:endParaRPr lang="en-GB" i="1" dirty="0" smtClean="0"/>
          </a:p>
          <a:p>
            <a:r>
              <a:rPr lang="en-GB" i="1" dirty="0" smtClean="0"/>
              <a:t>Increased life expectancy has lead to the practical burden of looking after elderly family members which tends to fall on the shoulders of women. </a:t>
            </a:r>
          </a:p>
          <a:p>
            <a:r>
              <a:rPr lang="en-GB" i="1" dirty="0" smtClean="0"/>
              <a:t>Research shows that men are taking on more domestic work but it tends to be more “masculine” jobs like DIY and non-routine jobs that don’t need doing every day. </a:t>
            </a:r>
            <a:endParaRPr lang="en-GB" i="1" dirty="0"/>
          </a:p>
        </p:txBody>
      </p:sp>
    </p:spTree>
    <p:extLst>
      <p:ext uri="{BB962C8B-B14F-4D97-AF65-F5344CB8AC3E}">
        <p14:creationId xmlns:p14="http://schemas.microsoft.com/office/powerpoint/2010/main" val="4091181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5041"/>
          </a:xfrm>
        </p:spPr>
        <p:txBody>
          <a:bodyPr>
            <a:normAutofit/>
          </a:bodyPr>
          <a:lstStyle/>
          <a:p>
            <a:r>
              <a:rPr lang="en-GB" sz="2400" b="1" dirty="0"/>
              <a:t>F</a:t>
            </a:r>
            <a:r>
              <a:rPr lang="en-GB" sz="2400" b="1" dirty="0" smtClean="0"/>
              <a:t>amilies remain an important agency of socialisation in Britain today.</a:t>
            </a:r>
            <a:endParaRPr lang="en-GB" sz="2400" b="1" dirty="0"/>
          </a:p>
        </p:txBody>
      </p:sp>
      <p:sp>
        <p:nvSpPr>
          <p:cNvPr id="4" name="TextBox 3"/>
          <p:cNvSpPr txBox="1"/>
          <p:nvPr/>
        </p:nvSpPr>
        <p:spPr>
          <a:xfrm>
            <a:off x="709448" y="930166"/>
            <a:ext cx="5171090" cy="4801314"/>
          </a:xfrm>
          <a:prstGeom prst="rect">
            <a:avLst/>
          </a:prstGeom>
          <a:noFill/>
        </p:spPr>
        <p:txBody>
          <a:bodyPr wrap="square" rtlCol="0">
            <a:spAutoFit/>
          </a:bodyPr>
          <a:lstStyle/>
          <a:p>
            <a:r>
              <a:rPr lang="en-GB" b="1" dirty="0"/>
              <a:t>Parsons</a:t>
            </a:r>
            <a:r>
              <a:rPr lang="en-GB" dirty="0"/>
              <a:t> says family has 2 important functions that cannot be performed by any other </a:t>
            </a:r>
            <a:r>
              <a:rPr lang="en-GB" dirty="0" smtClean="0"/>
              <a:t>institution and one is  </a:t>
            </a:r>
            <a:r>
              <a:rPr lang="en-GB" u="sng" dirty="0" smtClean="0"/>
              <a:t>Primary </a:t>
            </a:r>
            <a:r>
              <a:rPr lang="en-GB" u="sng" dirty="0"/>
              <a:t>socialisation </a:t>
            </a:r>
            <a:r>
              <a:rPr lang="en-GB" dirty="0"/>
              <a:t>– mothers (expressive role) play a major part in this as they are biologically suited to looking after the children and fathers (instrumental role) earn the money for the family</a:t>
            </a:r>
            <a:r>
              <a:rPr lang="en-GB" dirty="0" smtClean="0"/>
              <a:t>.</a:t>
            </a:r>
          </a:p>
          <a:p>
            <a:endParaRPr lang="en-GB" dirty="0"/>
          </a:p>
          <a:p>
            <a:r>
              <a:rPr lang="en-GB" dirty="0" smtClean="0"/>
              <a:t>Functionalists consider primary socialisation to be one of the main functions of families. </a:t>
            </a:r>
          </a:p>
          <a:p>
            <a:endParaRPr lang="en-GB" dirty="0"/>
          </a:p>
          <a:p>
            <a:r>
              <a:rPr lang="en-GB" dirty="0" smtClean="0"/>
              <a:t>Marxist would suggest families socialise their children into maintaining the class system. </a:t>
            </a:r>
          </a:p>
          <a:p>
            <a:endParaRPr lang="en-GB" dirty="0"/>
          </a:p>
          <a:p>
            <a:r>
              <a:rPr lang="en-GB" dirty="0" smtClean="0"/>
              <a:t>Feminists say families socialise people to accept patriarchy and pass on gender roles. </a:t>
            </a:r>
            <a:endParaRPr lang="en-GB" dirty="0"/>
          </a:p>
          <a:p>
            <a:endParaRPr lang="en-GB" dirty="0" smtClean="0"/>
          </a:p>
          <a:p>
            <a:endParaRPr lang="en-GB" dirty="0"/>
          </a:p>
        </p:txBody>
      </p:sp>
      <p:sp>
        <p:nvSpPr>
          <p:cNvPr id="8" name="TextBox 7"/>
          <p:cNvSpPr txBox="1"/>
          <p:nvPr/>
        </p:nvSpPr>
        <p:spPr>
          <a:xfrm>
            <a:off x="6009290" y="930166"/>
            <a:ext cx="5044966" cy="5355312"/>
          </a:xfrm>
          <a:prstGeom prst="rect">
            <a:avLst/>
          </a:prstGeom>
          <a:noFill/>
        </p:spPr>
        <p:txBody>
          <a:bodyPr wrap="square" rtlCol="0">
            <a:spAutoFit/>
          </a:bodyPr>
          <a:lstStyle/>
          <a:p>
            <a:r>
              <a:rPr lang="en-GB" b="1" i="1" dirty="0"/>
              <a:t>New Right </a:t>
            </a:r>
            <a:r>
              <a:rPr lang="en-GB" i="1" dirty="0"/>
              <a:t>perspective - arguing that children are more likely to develop into stable adults if brought up by both </a:t>
            </a:r>
            <a:r>
              <a:rPr lang="en-GB" i="1" dirty="0" smtClean="0"/>
              <a:t>parents and the rise in single parent families is resulting in children who lack role models and therefore proper socialisation.</a:t>
            </a:r>
          </a:p>
          <a:p>
            <a:endParaRPr lang="en-GB" i="1" dirty="0"/>
          </a:p>
          <a:p>
            <a:r>
              <a:rPr lang="en-GB" b="1" i="1" dirty="0" smtClean="0"/>
              <a:t>Elizabeth Silva </a:t>
            </a:r>
            <a:r>
              <a:rPr lang="en-GB" i="1" dirty="0" smtClean="0"/>
              <a:t>argues that the role of parents in the lives of older children is diminishing and being replaced by the influence of peers, teachers, the internet and computer games. </a:t>
            </a:r>
          </a:p>
          <a:p>
            <a:endParaRPr lang="en-GB" i="1" dirty="0"/>
          </a:p>
          <a:p>
            <a:r>
              <a:rPr lang="en-GB" b="1" i="1" dirty="0" smtClean="0"/>
              <a:t>Sue Palmer </a:t>
            </a:r>
            <a:r>
              <a:rPr lang="en-GB" i="1" dirty="0" smtClean="0"/>
              <a:t>says children are being deprived of a proper childhood (and by default, proper socialisation). Quality family time has been replaced by mobile phones, the internet and social media. This means parents are no longer able to control what their children are exposed to and reduces the opportunities for parents to socialise their child and regulate their behaviour. </a:t>
            </a:r>
            <a:endParaRPr lang="en-GB" i="1" dirty="0"/>
          </a:p>
        </p:txBody>
      </p:sp>
    </p:spTree>
    <p:extLst>
      <p:ext uri="{BB962C8B-B14F-4D97-AF65-F5344CB8AC3E}">
        <p14:creationId xmlns:p14="http://schemas.microsoft.com/office/powerpoint/2010/main" val="15141377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5041"/>
          </a:xfrm>
        </p:spPr>
        <p:txBody>
          <a:bodyPr>
            <a:normAutofit/>
          </a:bodyPr>
          <a:lstStyle/>
          <a:p>
            <a:r>
              <a:rPr lang="en-GB" sz="2800" dirty="0"/>
              <a:t>N</a:t>
            </a:r>
            <a:r>
              <a:rPr lang="en-GB" sz="2800" dirty="0" smtClean="0"/>
              <a:t>o longer a typical family in Britain. </a:t>
            </a:r>
            <a:endParaRPr lang="en-GB" sz="2800" dirty="0"/>
          </a:p>
        </p:txBody>
      </p:sp>
      <p:sp>
        <p:nvSpPr>
          <p:cNvPr id="4" name="TextBox 3"/>
          <p:cNvSpPr txBox="1"/>
          <p:nvPr/>
        </p:nvSpPr>
        <p:spPr>
          <a:xfrm>
            <a:off x="838200" y="1261241"/>
            <a:ext cx="5139558" cy="4616648"/>
          </a:xfrm>
          <a:prstGeom prst="rect">
            <a:avLst/>
          </a:prstGeom>
          <a:noFill/>
        </p:spPr>
        <p:txBody>
          <a:bodyPr wrap="square" rtlCol="0">
            <a:spAutoFit/>
          </a:bodyPr>
          <a:lstStyle/>
          <a:p>
            <a:r>
              <a:rPr lang="en-GB" sz="1400" dirty="0" smtClean="0"/>
              <a:t>The </a:t>
            </a:r>
            <a:r>
              <a:rPr lang="en-GB" sz="1400" b="1" dirty="0" err="1" smtClean="0"/>
              <a:t>Rapoport’s</a:t>
            </a:r>
            <a:r>
              <a:rPr lang="en-GB" sz="1400" b="1" dirty="0" smtClean="0"/>
              <a:t> </a:t>
            </a:r>
            <a:r>
              <a:rPr lang="en-GB" sz="1400" dirty="0" smtClean="0"/>
              <a:t>work on family diversity – they argued the nuclear family was no longer the main family type. Identified 5 types of family diversity – organisational, cultural, social class, life cycle and life course diversity. </a:t>
            </a:r>
          </a:p>
          <a:p>
            <a:endParaRPr lang="en-GB" sz="1400" dirty="0"/>
          </a:p>
          <a:p>
            <a:r>
              <a:rPr lang="en-GB" sz="1400" dirty="0" smtClean="0"/>
              <a:t>Legal changes such as Divorce Reform Act and marriage (Same Sex Couples) Act have lead to an increase in family diversity.</a:t>
            </a:r>
          </a:p>
          <a:p>
            <a:endParaRPr lang="en-GB" sz="1400" dirty="0" smtClean="0"/>
          </a:p>
          <a:p>
            <a:r>
              <a:rPr lang="en-GB" sz="1400" dirty="0" smtClean="0"/>
              <a:t>Changes in social values and attitudes to what constitutes a family.</a:t>
            </a:r>
          </a:p>
          <a:p>
            <a:r>
              <a:rPr lang="en-GB" sz="1400" dirty="0" smtClean="0"/>
              <a:t> </a:t>
            </a:r>
          </a:p>
          <a:p>
            <a:r>
              <a:rPr lang="en-GB" sz="1400" dirty="0" smtClean="0"/>
              <a:t>Changing gender roles has left women less dependent on men and therefore putting off marriage or not marrying at all. </a:t>
            </a:r>
          </a:p>
          <a:p>
            <a:endParaRPr lang="en-GB" sz="1400" dirty="0" smtClean="0"/>
          </a:p>
          <a:p>
            <a:r>
              <a:rPr lang="en-GB" sz="1400" dirty="0" smtClean="0"/>
              <a:t>Benefits for lone parents has made it easier for women to escape unhappy marriages. </a:t>
            </a:r>
          </a:p>
          <a:p>
            <a:endParaRPr lang="en-GB" sz="1400" dirty="0" smtClean="0"/>
          </a:p>
          <a:p>
            <a:r>
              <a:rPr lang="en-GB" sz="1400" dirty="0" smtClean="0"/>
              <a:t>Secularisation – cohabitation and divorce more acceptable. </a:t>
            </a:r>
          </a:p>
          <a:p>
            <a:endParaRPr lang="en-GB" sz="1400" dirty="0" smtClean="0"/>
          </a:p>
          <a:p>
            <a:r>
              <a:rPr lang="en-GB" sz="1400" dirty="0" smtClean="0"/>
              <a:t>Immigration – this has increase family types especially extended families. </a:t>
            </a:r>
          </a:p>
          <a:p>
            <a:endParaRPr lang="en-GB" sz="1400" dirty="0"/>
          </a:p>
        </p:txBody>
      </p:sp>
      <p:sp>
        <p:nvSpPr>
          <p:cNvPr id="5" name="TextBox 4"/>
          <p:cNvSpPr txBox="1"/>
          <p:nvPr/>
        </p:nvSpPr>
        <p:spPr>
          <a:xfrm>
            <a:off x="6731876" y="1198179"/>
            <a:ext cx="4776952" cy="5078313"/>
          </a:xfrm>
          <a:prstGeom prst="rect">
            <a:avLst/>
          </a:prstGeom>
          <a:noFill/>
        </p:spPr>
        <p:txBody>
          <a:bodyPr wrap="square" rtlCol="0">
            <a:spAutoFit/>
          </a:bodyPr>
          <a:lstStyle/>
          <a:p>
            <a:r>
              <a:rPr lang="en-GB" i="1" dirty="0" smtClean="0"/>
              <a:t>The nuclear family still pushed by functionalists and the </a:t>
            </a:r>
            <a:r>
              <a:rPr lang="en-GB" b="1" i="1" dirty="0" smtClean="0"/>
              <a:t>New Right </a:t>
            </a:r>
            <a:r>
              <a:rPr lang="en-GB" i="1" dirty="0" smtClean="0"/>
              <a:t>as being the ideal family.</a:t>
            </a:r>
          </a:p>
          <a:p>
            <a:endParaRPr lang="en-GB" i="1" dirty="0"/>
          </a:p>
          <a:p>
            <a:r>
              <a:rPr lang="en-GB" i="1" dirty="0"/>
              <a:t>The nuclear family being promoted as the norm by the advertising industry where it possibly still can be portrayed in a manner similar to the ‘cereal packet’ family.</a:t>
            </a:r>
          </a:p>
          <a:p>
            <a:endParaRPr lang="en-GB" i="1" dirty="0" smtClean="0"/>
          </a:p>
          <a:p>
            <a:r>
              <a:rPr lang="en-GB" b="1" i="1" dirty="0" smtClean="0"/>
              <a:t>Chester</a:t>
            </a:r>
            <a:r>
              <a:rPr lang="en-GB" i="1" dirty="0" smtClean="0"/>
              <a:t> argues that over the family life cycle most of us will spend some time at least in a traditional nuclear family. Lone parents often come from a nuclear family and many lone parents will go on to remarry. </a:t>
            </a:r>
          </a:p>
          <a:p>
            <a:endParaRPr lang="en-GB" i="1" dirty="0" smtClean="0"/>
          </a:p>
          <a:p>
            <a:r>
              <a:rPr lang="en-GB" i="1" dirty="0" smtClean="0"/>
              <a:t>The most common family type in 2016 was the married couple family with dependent children. </a:t>
            </a:r>
          </a:p>
          <a:p>
            <a:endParaRPr lang="en-GB" dirty="0" smtClean="0"/>
          </a:p>
          <a:p>
            <a:endParaRPr lang="en-GB" dirty="0"/>
          </a:p>
        </p:txBody>
      </p:sp>
    </p:spTree>
    <p:extLst>
      <p:ext uri="{BB962C8B-B14F-4D97-AF65-F5344CB8AC3E}">
        <p14:creationId xmlns:p14="http://schemas.microsoft.com/office/powerpoint/2010/main" val="19978964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883</TotalTime>
  <Words>4529</Words>
  <Application>Microsoft Office PowerPoint</Application>
  <PresentationFormat>Widescreen</PresentationFormat>
  <Paragraphs>250</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Essay plans for 12 mark questions</vt:lpstr>
      <vt:lpstr>Is the Nuclear family best</vt:lpstr>
      <vt:lpstr>Is marriage no longer important</vt:lpstr>
      <vt:lpstr>Has the change in status of women lead to increase in divorces?</vt:lpstr>
      <vt:lpstr>Has family lost its importance today?</vt:lpstr>
      <vt:lpstr>Social classes have different experiences of marriage and family life.</vt:lpstr>
      <vt:lpstr>Gender roles within families have changed considerably over the past 50 years. </vt:lpstr>
      <vt:lpstr>Families remain an important agency of socialisation in Britain today.</vt:lpstr>
      <vt:lpstr>No longer a typical family in Britain. </vt:lpstr>
      <vt:lpstr>The education system benefits capitalism rather than society as a whole/ The main role of the education system is to produce a workforce for capitalism.  </vt:lpstr>
      <vt:lpstr>Teachers’ expectations are the most significant influence on children’s educational achievements.</vt:lpstr>
      <vt:lpstr>Gender differences in educational achievement are mainly due to factors inside schools.</vt:lpstr>
      <vt:lpstr>A pupil’s ethnic background is the main reason for differences in educational achievement.</vt:lpstr>
      <vt:lpstr>A pupil’s social class background is the most important factor on their chances of educational success. </vt:lpstr>
      <vt:lpstr>The main function of the education system is to encourage ‘British values’ and social cohesion. </vt:lpstr>
      <vt:lpstr>Private versus State schools </vt:lpstr>
      <vt:lpstr>Educational reforms over the past 30 years have led to improvements in the educational performance of all pupils</vt:lpstr>
    </vt:vector>
  </TitlesOfParts>
  <Company>RM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 R Woods</dc:creator>
  <cp:lastModifiedBy>Debra Murphy</cp:lastModifiedBy>
  <cp:revision>42</cp:revision>
  <cp:lastPrinted>2020-10-19T14:14:27Z</cp:lastPrinted>
  <dcterms:created xsi:type="dcterms:W3CDTF">2019-03-29T10:35:50Z</dcterms:created>
  <dcterms:modified xsi:type="dcterms:W3CDTF">2020-10-19T14:14:55Z</dcterms:modified>
</cp:coreProperties>
</file>